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1" r:id="rId2"/>
  </p:sldMasterIdLst>
  <p:notesMasterIdLst>
    <p:notesMasterId r:id="rId31"/>
  </p:notesMasterIdLst>
  <p:sldIdLst>
    <p:sldId id="719" r:id="rId3"/>
    <p:sldId id="730" r:id="rId4"/>
    <p:sldId id="756" r:id="rId5"/>
    <p:sldId id="731" r:id="rId6"/>
    <p:sldId id="732" r:id="rId7"/>
    <p:sldId id="733" r:id="rId8"/>
    <p:sldId id="734" r:id="rId9"/>
    <p:sldId id="735" r:id="rId10"/>
    <p:sldId id="736" r:id="rId11"/>
    <p:sldId id="737" r:id="rId12"/>
    <p:sldId id="738" r:id="rId13"/>
    <p:sldId id="739" r:id="rId14"/>
    <p:sldId id="740" r:id="rId15"/>
    <p:sldId id="742" r:id="rId16"/>
    <p:sldId id="743" r:id="rId17"/>
    <p:sldId id="744" r:id="rId18"/>
    <p:sldId id="745" r:id="rId19"/>
    <p:sldId id="746" r:id="rId20"/>
    <p:sldId id="755" r:id="rId21"/>
    <p:sldId id="758" r:id="rId22"/>
    <p:sldId id="748" r:id="rId23"/>
    <p:sldId id="749" r:id="rId24"/>
    <p:sldId id="753" r:id="rId25"/>
    <p:sldId id="750" r:id="rId26"/>
    <p:sldId id="751" r:id="rId27"/>
    <p:sldId id="752" r:id="rId28"/>
    <p:sldId id="754" r:id="rId29"/>
    <p:sldId id="718" r:id="rId3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49D"/>
    <a:srgbClr val="FFFFFF"/>
    <a:srgbClr val="5B9BD5"/>
    <a:srgbClr val="CCFFFF"/>
    <a:srgbClr val="D2DEEF"/>
    <a:srgbClr val="FFCC99"/>
    <a:srgbClr val="B8B6D8"/>
    <a:srgbClr val="C9C8E2"/>
    <a:srgbClr val="68A2DB"/>
    <a:srgbClr val="79B5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淡色スタイル 1 - アクセント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201" autoAdjust="0"/>
  </p:normalViewPr>
  <p:slideViewPr>
    <p:cSldViewPr snapToGrid="0">
      <p:cViewPr varScale="1">
        <p:scale>
          <a:sx n="113" d="100"/>
          <a:sy n="113" d="100"/>
        </p:scale>
        <p:origin x="4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0F7C21-A37A-4B2B-AFF5-F67750671CD2}" type="datetimeFigureOut">
              <a:rPr kumimoji="1" lang="ja-JP" altLang="en-US" smtClean="0"/>
              <a:t>2022/7/25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38974-03E0-4E73-B541-7454D88B2C03}" type="slidenum">
              <a:rPr kumimoji="1" lang="ja-JP" altLang="en-US" smtClean="0"/>
              <a:t>‹#›</a:t>
            </a:fld>
            <a:endParaRPr kumimoji="1" lang="ja-JP" altLang="en-US"/>
          </a:p>
        </p:txBody>
      </p:sp>
    </p:spTree>
    <p:extLst>
      <p:ext uri="{BB962C8B-B14F-4D97-AF65-F5344CB8AC3E}">
        <p14:creationId xmlns:p14="http://schemas.microsoft.com/office/powerpoint/2010/main" val="242880552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a:t>
            </a:fld>
            <a:endParaRPr kumimoji="1" lang="ja-JP" altLang="en-US"/>
          </a:p>
        </p:txBody>
      </p:sp>
    </p:spTree>
    <p:extLst>
      <p:ext uri="{BB962C8B-B14F-4D97-AF65-F5344CB8AC3E}">
        <p14:creationId xmlns:p14="http://schemas.microsoft.com/office/powerpoint/2010/main" val="154276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24</a:t>
            </a:fld>
            <a:endParaRPr kumimoji="1" lang="ja-JP" altLang="en-US"/>
          </a:p>
        </p:txBody>
      </p:sp>
    </p:spTree>
    <p:extLst>
      <p:ext uri="{BB962C8B-B14F-4D97-AF65-F5344CB8AC3E}">
        <p14:creationId xmlns:p14="http://schemas.microsoft.com/office/powerpoint/2010/main" val="149079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25</a:t>
            </a:fld>
            <a:endParaRPr kumimoji="1" lang="ja-JP" altLang="en-US"/>
          </a:p>
        </p:txBody>
      </p:sp>
    </p:spTree>
    <p:extLst>
      <p:ext uri="{BB962C8B-B14F-4D97-AF65-F5344CB8AC3E}">
        <p14:creationId xmlns:p14="http://schemas.microsoft.com/office/powerpoint/2010/main" val="3831163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26</a:t>
            </a:fld>
            <a:endParaRPr kumimoji="1" lang="ja-JP" altLang="en-US"/>
          </a:p>
        </p:txBody>
      </p:sp>
    </p:spTree>
    <p:extLst>
      <p:ext uri="{BB962C8B-B14F-4D97-AF65-F5344CB8AC3E}">
        <p14:creationId xmlns:p14="http://schemas.microsoft.com/office/powerpoint/2010/main" val="2096374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27</a:t>
            </a:fld>
            <a:endParaRPr kumimoji="1" lang="ja-JP" altLang="en-US"/>
          </a:p>
        </p:txBody>
      </p:sp>
    </p:spTree>
    <p:extLst>
      <p:ext uri="{BB962C8B-B14F-4D97-AF65-F5344CB8AC3E}">
        <p14:creationId xmlns:p14="http://schemas.microsoft.com/office/powerpoint/2010/main" val="386261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2022</a:t>
            </a:r>
            <a:r>
              <a:rPr kumimoji="1" lang="ja-JP" altLang="en-US" dirty="0"/>
              <a:t>年</a:t>
            </a:r>
            <a:r>
              <a:rPr kumimoji="1" lang="en-US" altLang="ja-JP" dirty="0"/>
              <a:t>4</a:t>
            </a:r>
            <a:r>
              <a:rPr kumimoji="1" lang="ja-JP" altLang="en-US" dirty="0"/>
              <a:t>月</a:t>
            </a:r>
            <a:r>
              <a:rPr kumimoji="1" lang="en-US" altLang="ja-JP" dirty="0"/>
              <a:t>16</a:t>
            </a:r>
            <a:r>
              <a:rPr kumimoji="1" lang="ja-JP" altLang="en-US" dirty="0"/>
              <a:t>日</a:t>
            </a:r>
            <a:endParaRPr kumimoji="1" lang="en-US" altLang="ja-JP" dirty="0"/>
          </a:p>
          <a:p>
            <a:r>
              <a:rPr kumimoji="1" lang="ja-JP" altLang="en-US" dirty="0"/>
              <a:t>■このページの</a:t>
            </a:r>
            <a:r>
              <a:rPr kumimoji="1" lang="en-US" altLang="ja-JP" dirty="0"/>
              <a:t>Update</a:t>
            </a:r>
            <a:r>
              <a:rPr kumimoji="1" lang="ja-JP" altLang="en-US" dirty="0"/>
              <a:t>について</a:t>
            </a:r>
            <a:endParaRPr kumimoji="1" lang="en-US" altLang="ja-JP" dirty="0"/>
          </a:p>
          <a:p>
            <a:r>
              <a:rPr kumimoji="1" lang="en-US" altLang="ja-JP" dirty="0"/>
              <a:t>https://www.openchainproject.org/</a:t>
            </a:r>
          </a:p>
          <a:p>
            <a:r>
              <a:rPr kumimoji="1" lang="ja-JP" altLang="en-US" dirty="0"/>
              <a:t>を参照して，スクショを貼り付ける</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15</a:t>
            </a:fld>
            <a:endParaRPr kumimoji="1" lang="ja-JP" altLang="en-US"/>
          </a:p>
        </p:txBody>
      </p:sp>
    </p:spTree>
    <p:extLst>
      <p:ext uri="{BB962C8B-B14F-4D97-AF65-F5344CB8AC3E}">
        <p14:creationId xmlns:p14="http://schemas.microsoft.com/office/powerpoint/2010/main" val="1284172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2022/04/16</a:t>
            </a:r>
          </a:p>
          <a:p>
            <a:r>
              <a:rPr kumimoji="1" lang="ja-JP" altLang="en-US" dirty="0"/>
              <a:t>■このページの更新について</a:t>
            </a:r>
            <a:endParaRPr kumimoji="1" lang="en-US" altLang="ja-JP" dirty="0"/>
          </a:p>
          <a:p>
            <a:r>
              <a:rPr kumimoji="1" lang="en-US" altLang="ja-JP" dirty="0"/>
              <a:t>https://www.openchainproject.org/</a:t>
            </a:r>
          </a:p>
          <a:p>
            <a:r>
              <a:rPr kumimoji="1" lang="ja-JP" altLang="en-US" dirty="0"/>
              <a:t>から，</a:t>
            </a:r>
            <a:r>
              <a:rPr kumimoji="1" lang="en-US" altLang="ja-JP" dirty="0"/>
              <a:t>Platinum Members </a:t>
            </a:r>
            <a:r>
              <a:rPr kumimoji="1" lang="ja-JP" altLang="en-US" dirty="0"/>
              <a:t>のスクショを貼り付ける．</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16</a:t>
            </a:fld>
            <a:endParaRPr kumimoji="1" lang="ja-JP" altLang="en-US"/>
          </a:p>
        </p:txBody>
      </p:sp>
    </p:spTree>
    <p:extLst>
      <p:ext uri="{BB962C8B-B14F-4D97-AF65-F5344CB8AC3E}">
        <p14:creationId xmlns:p14="http://schemas.microsoft.com/office/powerpoint/2010/main" val="4117240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2022/04/16</a:t>
            </a:r>
          </a:p>
          <a:p>
            <a:r>
              <a:rPr kumimoji="1" lang="ja-JP" altLang="en-US" dirty="0"/>
              <a:t>■このページの更新について</a:t>
            </a:r>
            <a:endParaRPr kumimoji="1" lang="en-US" altLang="ja-JP" dirty="0"/>
          </a:p>
          <a:p>
            <a:r>
              <a:rPr kumimoji="1" lang="en-US" altLang="ja-JP" dirty="0"/>
              <a:t>https://www.openchainproject.org/</a:t>
            </a:r>
          </a:p>
          <a:p>
            <a:r>
              <a:rPr kumimoji="1" lang="ja-JP" altLang="en-US" dirty="0"/>
              <a:t>から，</a:t>
            </a:r>
            <a:r>
              <a:rPr kumimoji="1" lang="en-US" altLang="ja-JP" dirty="0"/>
              <a:t>Platinum Members </a:t>
            </a:r>
            <a:r>
              <a:rPr kumimoji="1" lang="ja-JP" altLang="en-US" dirty="0"/>
              <a:t>のスクショを貼り付ける．</a:t>
            </a:r>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17</a:t>
            </a:fld>
            <a:endParaRPr kumimoji="1" lang="ja-JP" altLang="en-US"/>
          </a:p>
        </p:txBody>
      </p:sp>
    </p:spTree>
    <p:extLst>
      <p:ext uri="{BB962C8B-B14F-4D97-AF65-F5344CB8AC3E}">
        <p14:creationId xmlns:p14="http://schemas.microsoft.com/office/powerpoint/2010/main" val="1506693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2022/04/16</a:t>
            </a:r>
          </a:p>
          <a:p>
            <a:r>
              <a:rPr kumimoji="1" lang="ja-JP" altLang="en-US" dirty="0"/>
              <a:t>■このページの更新について</a:t>
            </a:r>
            <a:endParaRPr kumimoji="1" lang="en-US" altLang="ja-JP" dirty="0"/>
          </a:p>
          <a:p>
            <a:r>
              <a:rPr kumimoji="1" lang="en-US" altLang="ja-JP" dirty="0"/>
              <a:t>https://www.openchainproject.org/partners</a:t>
            </a:r>
          </a:p>
          <a:p>
            <a:r>
              <a:rPr kumimoji="1" lang="ja-JP" altLang="en-US" dirty="0"/>
              <a:t>から，それぞれスクショを貼り付ける</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18</a:t>
            </a:fld>
            <a:endParaRPr kumimoji="1" lang="ja-JP" altLang="en-US"/>
          </a:p>
        </p:txBody>
      </p:sp>
    </p:spTree>
    <p:extLst>
      <p:ext uri="{BB962C8B-B14F-4D97-AF65-F5344CB8AC3E}">
        <p14:creationId xmlns:p14="http://schemas.microsoft.com/office/powerpoint/2010/main" val="3338084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19</a:t>
            </a:fld>
            <a:endParaRPr kumimoji="1" lang="ja-JP" altLang="en-US"/>
          </a:p>
        </p:txBody>
      </p:sp>
    </p:spTree>
    <p:extLst>
      <p:ext uri="{BB962C8B-B14F-4D97-AF65-F5344CB8AC3E}">
        <p14:creationId xmlns:p14="http://schemas.microsoft.com/office/powerpoint/2010/main" val="46945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21</a:t>
            </a:fld>
            <a:endParaRPr kumimoji="1" lang="ja-JP" altLang="en-US"/>
          </a:p>
        </p:txBody>
      </p:sp>
    </p:spTree>
    <p:extLst>
      <p:ext uri="{BB962C8B-B14F-4D97-AF65-F5344CB8AC3E}">
        <p14:creationId xmlns:p14="http://schemas.microsoft.com/office/powerpoint/2010/main" val="3576221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22</a:t>
            </a:fld>
            <a:endParaRPr kumimoji="1" lang="ja-JP" altLang="en-US"/>
          </a:p>
        </p:txBody>
      </p:sp>
    </p:spTree>
    <p:extLst>
      <p:ext uri="{BB962C8B-B14F-4D97-AF65-F5344CB8AC3E}">
        <p14:creationId xmlns:p14="http://schemas.microsoft.com/office/powerpoint/2010/main" val="3179825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23</a:t>
            </a:fld>
            <a:endParaRPr kumimoji="1" lang="ja-JP" altLang="en-US"/>
          </a:p>
        </p:txBody>
      </p:sp>
    </p:spTree>
    <p:extLst>
      <p:ext uri="{BB962C8B-B14F-4D97-AF65-F5344CB8AC3E}">
        <p14:creationId xmlns:p14="http://schemas.microsoft.com/office/powerpoint/2010/main" val="268105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dirty="0"/>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
        <p:nvSpPr>
          <p:cNvPr id="4" name="日付プレースホルダー 3"/>
          <p:cNvSpPr>
            <a:spLocks noGrp="1"/>
          </p:cNvSpPr>
          <p:nvPr>
            <p:ph type="dt" sz="half" idx="10"/>
          </p:nvPr>
        </p:nvSpPr>
        <p:spPr/>
        <p:txBody>
          <a:bodyPr/>
          <a:lstStyle/>
          <a:p>
            <a:r>
              <a:rPr kumimoji="1" lang="en-US" altLang="ja-JP" dirty="0"/>
              <a:t>29th July 2022</a:t>
            </a:r>
            <a:endParaRPr kumimoji="1" lang="ja-JP" altLang="en-US" dirty="0"/>
          </a:p>
        </p:txBody>
      </p:sp>
      <p:sp>
        <p:nvSpPr>
          <p:cNvPr id="5" name="フッター プレースホルダー 4"/>
          <p:cNvSpPr>
            <a:spLocks noGrp="1"/>
          </p:cNvSpPr>
          <p:nvPr>
            <p:ph type="ftr" sz="quarter" idx="11"/>
          </p:nvPr>
        </p:nvSpPr>
        <p:spPr/>
        <p:txBody>
          <a:bodyPr/>
          <a:lstStyle/>
          <a:p>
            <a:pPr algn="l"/>
            <a:r>
              <a:rPr lang="en-US" altLang="ja-JP"/>
              <a:t>OpenChain Japan Work Group</a:t>
            </a:r>
            <a:endParaRPr lang="ja-JP" altLang="en-US" dirty="0"/>
          </a:p>
        </p:txBody>
      </p:sp>
      <p:sp>
        <p:nvSpPr>
          <p:cNvPr id="6" name="スライド番号プレースホルダー 5"/>
          <p:cNvSpPr>
            <a:spLocks noGrp="1"/>
          </p:cNvSpPr>
          <p:nvPr>
            <p:ph type="sldNum" sz="quarter" idx="12"/>
          </p:nvPr>
        </p:nvSpPr>
        <p:spPr>
          <a:xfrm>
            <a:off x="9365610" y="6440240"/>
            <a:ext cx="2743200" cy="365125"/>
          </a:xfrm>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272929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1617436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r>
              <a:rPr kumimoji="1" lang="en-US" altLang="ja-JP" dirty="0"/>
              <a:t>29th July 2022</a:t>
            </a:r>
            <a:endParaRPr kumimoji="1" lang="ja-JP" altLang="en-US" dirty="0"/>
          </a:p>
        </p:txBody>
      </p:sp>
      <p:sp>
        <p:nvSpPr>
          <p:cNvPr id="5" name="フッター プレースホルダー 4"/>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6" name="スライド番号プレースホルダー 5"/>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4160219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r>
              <a:rPr kumimoji="1" lang="en-US" altLang="ja-JP" dirty="0"/>
              <a:t>29th July 2022</a:t>
            </a:r>
            <a:endParaRPr kumimoji="1" lang="ja-JP" altLang="en-US" dirty="0"/>
          </a:p>
        </p:txBody>
      </p:sp>
      <p:sp>
        <p:nvSpPr>
          <p:cNvPr id="4" name="フッター プレースホルダー 3"/>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5" name="スライド番号プレースホルダー 4"/>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129833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kumimoji="1" lang="en-US" altLang="ja-JP" dirty="0"/>
              <a:t>29th July 2022</a:t>
            </a:r>
            <a:endParaRPr kumimoji="1" lang="ja-JP" altLang="en-US" dirty="0"/>
          </a:p>
        </p:txBody>
      </p:sp>
      <p:sp>
        <p:nvSpPr>
          <p:cNvPr id="3" name="フッター プレースホルダー 2"/>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4" name="スライド番号プレースホルダー 3"/>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370192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3482407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中表紙">
    <p:spTree>
      <p:nvGrpSpPr>
        <p:cNvPr id="1" name=""/>
        <p:cNvGrpSpPr/>
        <p:nvPr/>
      </p:nvGrpSpPr>
      <p:grpSpPr>
        <a:xfrm>
          <a:off x="0" y="0"/>
          <a:ext cx="0" cy="0"/>
          <a:chOff x="0" y="0"/>
          <a:chExt cx="0" cy="0"/>
        </a:xfrm>
      </p:grpSpPr>
      <p:sp>
        <p:nvSpPr>
          <p:cNvPr id="362499" name="Rectangle 3"/>
          <p:cNvSpPr>
            <a:spLocks noGrp="1" noChangeArrowheads="1"/>
          </p:cNvSpPr>
          <p:nvPr>
            <p:ph type="ctrTitle" hasCustomPrompt="1"/>
          </p:nvPr>
        </p:nvSpPr>
        <p:spPr bwMode="gray">
          <a:xfrm>
            <a:off x="311151" y="4083323"/>
            <a:ext cx="11545568" cy="874757"/>
          </a:xfrm>
          <a:extLst>
            <a:ext uri="{AF507438-7753-43E0-B8FC-AC1667EBCBE1}">
              <a14:hiddenEffects xmlns:a14="http://schemas.microsoft.com/office/drawing/2010/main">
                <a:effectLst>
                  <a:outerShdw dist="17961" dir="2700000" algn="ctr" rotWithShape="0">
                    <a:srgbClr val="C0C0C0"/>
                  </a:outerShdw>
                </a:effectLst>
              </a14:hiddenEffects>
            </a:ext>
          </a:extLst>
        </p:spPr>
        <p:txBody>
          <a:bodyPr anchor="b"/>
          <a:lstStyle>
            <a:lvl1pPr algn="ctr">
              <a:lnSpc>
                <a:spcPct val="100000"/>
              </a:lnSpc>
              <a:defRPr sz="3200" b="0">
                <a:solidFill>
                  <a:srgbClr val="00B4C1"/>
                </a:solidFill>
              </a:defRPr>
            </a:lvl1pPr>
          </a:lstStyle>
          <a:p>
            <a:pPr lvl="0"/>
            <a:r>
              <a:rPr lang="ja-JP" altLang="en-US" noProof="0" dirty="0"/>
              <a:t>マスタ タイトルの書式設定</a:t>
            </a:r>
          </a:p>
        </p:txBody>
      </p:sp>
      <p:sp>
        <p:nvSpPr>
          <p:cNvPr id="362500" name="Rectangle 4"/>
          <p:cNvSpPr>
            <a:spLocks noGrp="1" noChangeArrowheads="1"/>
          </p:cNvSpPr>
          <p:nvPr>
            <p:ph type="subTitle" idx="1" hasCustomPrompt="1"/>
          </p:nvPr>
        </p:nvSpPr>
        <p:spPr bwMode="gray">
          <a:xfrm>
            <a:off x="310091" y="4905807"/>
            <a:ext cx="11546627" cy="699731"/>
          </a:xfrm>
        </p:spPr>
        <p:txBody>
          <a:bodyPr anchor="t" anchorCtr="0"/>
          <a:lstStyle>
            <a:lvl1pPr marL="361942" marR="0" indent="-361942" algn="ctr" defTabSz="1079473" rtl="0" eaLnBrk="1" fontAlgn="ctr" latinLnBrk="0" hangingPunct="1">
              <a:lnSpc>
                <a:spcPct val="100000"/>
              </a:lnSpc>
              <a:spcBef>
                <a:spcPct val="10000"/>
              </a:spcBef>
              <a:spcAft>
                <a:spcPct val="10000"/>
              </a:spcAft>
              <a:buClr>
                <a:srgbClr val="87867E"/>
              </a:buClr>
              <a:buSzTx/>
              <a:buFont typeface="Wingdings" pitchFamily="2" charset="2"/>
              <a:buChar char="n"/>
              <a:tabLst/>
              <a:defRPr kumimoji="0" sz="3200" baseline="0">
                <a:solidFill>
                  <a:srgbClr val="797979"/>
                </a:solidFill>
                <a:latin typeface="Segoe UI" panose="020B0502040204020203" pitchFamily="34" charset="0"/>
                <a:ea typeface="Meiryo UI" panose="020B0604030504040204" pitchFamily="50" charset="-128"/>
              </a:defRPr>
            </a:lvl1pPr>
          </a:lstStyle>
          <a:p>
            <a:pPr marL="361942" marR="0" lvl="0" indent="-361942" algn="l" defTabSz="1079473" rtl="0" eaLnBrk="1" fontAlgn="ctr" latinLnBrk="0" hangingPunct="1">
              <a:lnSpc>
                <a:spcPct val="110000"/>
              </a:lnSpc>
              <a:spcBef>
                <a:spcPct val="10000"/>
              </a:spcBef>
              <a:spcAft>
                <a:spcPct val="10000"/>
              </a:spcAft>
              <a:buClr>
                <a:srgbClr val="87867E"/>
              </a:buClr>
              <a:buSzTx/>
              <a:buFont typeface="Wingdings" pitchFamily="2" charset="2"/>
              <a:buChar char="n"/>
              <a:tabLst/>
              <a:defRPr/>
            </a:pPr>
            <a:r>
              <a:rPr kumimoji="1" lang="ja-JP" altLang="en-US" sz="2933" b="0" i="0" u="none" strike="noStrike" kern="0" cap="none" spc="0" normalizeH="0" baseline="0" noProof="0" dirty="0">
                <a:ln>
                  <a:noFill/>
                </a:ln>
                <a:solidFill>
                  <a:srgbClr val="000000"/>
                </a:solidFill>
                <a:effectLst/>
                <a:uLnTx/>
                <a:uFillTx/>
                <a:latin typeface="+mn-lt"/>
                <a:ea typeface="+mn-ea"/>
              </a:rPr>
              <a:t>マスタ サブタイトルの書式設定</a:t>
            </a:r>
            <a:endParaRPr kumimoji="1" lang="ja-JP" altLang="de-DE" sz="2933" b="0" i="0" u="none" strike="noStrike" kern="0" cap="none" spc="0" normalizeH="0" baseline="0" noProof="0" dirty="0">
              <a:ln>
                <a:noFill/>
              </a:ln>
              <a:solidFill>
                <a:srgbClr val="000000"/>
              </a:solidFill>
              <a:effectLst/>
              <a:uLnTx/>
              <a:uFillTx/>
              <a:latin typeface="+mn-lt"/>
              <a:ea typeface="+mn-ea"/>
            </a:endParaRPr>
          </a:p>
        </p:txBody>
      </p:sp>
      <p:pic>
        <p:nvPicPr>
          <p:cNvPr id="11" name="図 10" descr="OpenChain Logo">
            <a:extLst>
              <a:ext uri="{FF2B5EF4-FFF2-40B4-BE49-F238E27FC236}">
                <a16:creationId xmlns:a16="http://schemas.microsoft.com/office/drawing/2014/main" id="{6C6AF230-82DC-4FD9-8592-12A759EAB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6712" y="836325"/>
            <a:ext cx="5031505" cy="2800956"/>
          </a:xfrm>
          <a:prstGeom prst="rect">
            <a:avLst/>
          </a:prstGeom>
        </p:spPr>
      </p:pic>
      <p:grpSp>
        <p:nvGrpSpPr>
          <p:cNvPr id="12" name="グループ化 11">
            <a:extLst>
              <a:ext uri="{FF2B5EF4-FFF2-40B4-BE49-F238E27FC236}">
                <a16:creationId xmlns:a16="http://schemas.microsoft.com/office/drawing/2014/main" id="{CBBB9085-5648-43AE-B992-5C399D5C6482}"/>
              </a:ext>
            </a:extLst>
          </p:cNvPr>
          <p:cNvGrpSpPr/>
          <p:nvPr userDrawn="1"/>
        </p:nvGrpSpPr>
        <p:grpSpPr>
          <a:xfrm>
            <a:off x="466" y="6766845"/>
            <a:ext cx="12191535" cy="100800"/>
            <a:chOff x="0" y="4968000"/>
            <a:chExt cx="9143651" cy="75600"/>
          </a:xfrm>
        </p:grpSpPr>
        <p:sp>
          <p:nvSpPr>
            <p:cNvPr id="13" name="正方形/長方形 12">
              <a:extLst>
                <a:ext uri="{FF2B5EF4-FFF2-40B4-BE49-F238E27FC236}">
                  <a16:creationId xmlns:a16="http://schemas.microsoft.com/office/drawing/2014/main" id="{C64A6693-19F1-4B46-B0BA-EB35C18D88A1}"/>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4" name="正方形/長方形 13">
              <a:extLst>
                <a:ext uri="{FF2B5EF4-FFF2-40B4-BE49-F238E27FC236}">
                  <a16:creationId xmlns:a16="http://schemas.microsoft.com/office/drawing/2014/main" id="{3D2CC357-2D9B-4B83-B3F0-84C758487861}"/>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5" name="正方形/長方形 14">
              <a:extLst>
                <a:ext uri="{FF2B5EF4-FFF2-40B4-BE49-F238E27FC236}">
                  <a16:creationId xmlns:a16="http://schemas.microsoft.com/office/drawing/2014/main" id="{2D32F5C3-950E-4087-9784-D6221BC9AA9E}"/>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Tree>
    <p:extLst>
      <p:ext uri="{BB962C8B-B14F-4D97-AF65-F5344CB8AC3E}">
        <p14:creationId xmlns:p14="http://schemas.microsoft.com/office/powerpoint/2010/main" val="51675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90271" y="531580"/>
            <a:ext cx="10320000" cy="645269"/>
          </a:xfrm>
        </p:spPr>
        <p:txBody>
          <a:bodyPr/>
          <a:lstStyle>
            <a:lvl1pPr>
              <a:defRPr baseline="0">
                <a:solidFill>
                  <a:srgbClr val="00849D"/>
                </a:solidFill>
                <a:ea typeface="Meiryo UI" panose="020B0604030504040204" pitchFamily="50" charset="-128"/>
              </a:defRPr>
            </a:lvl1pPr>
          </a:lstStyle>
          <a:p>
            <a:r>
              <a:rPr lang="ja-JP" altLang="en-US"/>
              <a:t>マスター タイトルの書式設定</a:t>
            </a:r>
            <a:endParaRPr lang="ja-JP" altLang="en-US" dirty="0"/>
          </a:p>
        </p:txBody>
      </p:sp>
      <p:sp>
        <p:nvSpPr>
          <p:cNvPr id="12" name="テキスト プレースホルダー 11">
            <a:extLst>
              <a:ext uri="{FF2B5EF4-FFF2-40B4-BE49-F238E27FC236}">
                <a16:creationId xmlns:a16="http://schemas.microsoft.com/office/drawing/2014/main" id="{976D94F7-5AE4-4722-8DC6-262CA0C4960D}"/>
              </a:ext>
            </a:extLst>
          </p:cNvPr>
          <p:cNvSpPr>
            <a:spLocks noGrp="1"/>
          </p:cNvSpPr>
          <p:nvPr>
            <p:ph type="body" sz="quarter" idx="12"/>
          </p:nvPr>
        </p:nvSpPr>
        <p:spPr>
          <a:xfrm>
            <a:off x="890272" y="1422401"/>
            <a:ext cx="10320000" cy="4871236"/>
          </a:xfrm>
        </p:spPr>
        <p:txBody>
          <a:bodyPr/>
          <a:lstStyle>
            <a:lvl1pPr>
              <a:buClr>
                <a:schemeClr val="tx1">
                  <a:lumMod val="50000"/>
                  <a:lumOff val="50000"/>
                </a:schemeClr>
              </a:buClr>
              <a:defRPr>
                <a:solidFill>
                  <a:srgbClr val="20252B"/>
                </a:solidFill>
                <a:latin typeface="Segoe UI" panose="020B0502040204020203" pitchFamily="34" charset="0"/>
                <a:ea typeface="Meiryo UI" panose="020B0604030504040204" pitchFamily="50" charset="-128"/>
              </a:defRPr>
            </a:lvl1pPr>
            <a:lvl2pPr>
              <a:defRPr>
                <a:solidFill>
                  <a:srgbClr val="20252B"/>
                </a:solidFill>
                <a:latin typeface="Segoe UI" panose="020B0502040204020203" pitchFamily="34" charset="0"/>
                <a:ea typeface="Meiryo UI" panose="020B0604030504040204" pitchFamily="50" charset="-128"/>
              </a:defRPr>
            </a:lvl2pPr>
            <a:lvl3pPr>
              <a:defRPr>
                <a:solidFill>
                  <a:srgbClr val="20252B"/>
                </a:solidFill>
                <a:latin typeface="Segoe UI" panose="020B0502040204020203" pitchFamily="34" charset="0"/>
                <a:ea typeface="Meiryo UI" panose="020B0604030504040204" pitchFamily="50" charset="-128"/>
              </a:defRPr>
            </a:lvl3pPr>
            <a:lvl4pPr>
              <a:defRPr>
                <a:solidFill>
                  <a:srgbClr val="20252B"/>
                </a:solidFill>
                <a:latin typeface="Segoe UI" panose="020B0502040204020203" pitchFamily="34" charset="0"/>
                <a:ea typeface="Meiryo UI" panose="020B0604030504040204" pitchFamily="50" charset="-128"/>
              </a:defRPr>
            </a:lvl4pPr>
            <a:lvl5pPr>
              <a:defRPr>
                <a:solidFill>
                  <a:srgbClr val="20252B"/>
                </a:solidFill>
                <a:latin typeface="Segoe UI" panose="020B0502040204020203" pitchFamily="34" charset="0"/>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日付プレースホルダー 3">
            <a:extLst>
              <a:ext uri="{FF2B5EF4-FFF2-40B4-BE49-F238E27FC236}">
                <a16:creationId xmlns:a16="http://schemas.microsoft.com/office/drawing/2014/main" id="{8632E604-7E3F-471D-BE49-F81FE422C6BA}"/>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29th July 2022</a:t>
            </a:r>
            <a:endParaRPr lang="ja-JP" altLang="en-US" dirty="0"/>
          </a:p>
        </p:txBody>
      </p:sp>
      <p:sp>
        <p:nvSpPr>
          <p:cNvPr id="9" name="フッター プレースホルダー 4">
            <a:extLst>
              <a:ext uri="{FF2B5EF4-FFF2-40B4-BE49-F238E27FC236}">
                <a16:creationId xmlns:a16="http://schemas.microsoft.com/office/drawing/2014/main" id="{294F0EEF-B47B-450F-9B4E-208847759D09}"/>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0" name="スライド番号プレースホルダー 5">
            <a:extLst>
              <a:ext uri="{FF2B5EF4-FFF2-40B4-BE49-F238E27FC236}">
                <a16:creationId xmlns:a16="http://schemas.microsoft.com/office/drawing/2014/main" id="{D0956689-8E5F-4C66-A2AD-BDFE606A600A}"/>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1" name="Picture 2" descr="OpenChain">
            <a:hlinkClick r:id="rId2"/>
            <a:extLst>
              <a:ext uri="{FF2B5EF4-FFF2-40B4-BE49-F238E27FC236}">
                <a16:creationId xmlns:a16="http://schemas.microsoft.com/office/drawing/2014/main" id="{F82CF80B-CFED-4C23-8656-77A305B1E77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14" name="図 13">
            <a:hlinkClick r:id="rId4"/>
            <a:extLst>
              <a:ext uri="{FF2B5EF4-FFF2-40B4-BE49-F238E27FC236}">
                <a16:creationId xmlns:a16="http://schemas.microsoft.com/office/drawing/2014/main" id="{02CE4921-8234-4A1A-8F40-1491476E74A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314737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80111" y="531580"/>
            <a:ext cx="10320000" cy="645269"/>
          </a:xfrm>
        </p:spPr>
        <p:txBody>
          <a:bodyPr/>
          <a:lstStyle>
            <a:lvl1pPr>
              <a:defRPr>
                <a:solidFill>
                  <a:srgbClr val="00849D"/>
                </a:solidFill>
              </a:defRPr>
            </a:lvl1pPr>
          </a:lstStyle>
          <a:p>
            <a:r>
              <a:rPr lang="ja-JP" altLang="en-US"/>
              <a:t>マスター タイトルの書式設定</a:t>
            </a:r>
            <a:endParaRPr lang="ja-JP" altLang="en-US" dirty="0"/>
          </a:p>
        </p:txBody>
      </p:sp>
      <p:sp>
        <p:nvSpPr>
          <p:cNvPr id="5" name="日付プレースホルダー 3">
            <a:extLst>
              <a:ext uri="{FF2B5EF4-FFF2-40B4-BE49-F238E27FC236}">
                <a16:creationId xmlns:a16="http://schemas.microsoft.com/office/drawing/2014/main" id="{BBF8DE1F-EFA7-41B5-82D7-2E1D51F5289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29th July 2022</a:t>
            </a:r>
            <a:endParaRPr lang="ja-JP" altLang="en-US" dirty="0"/>
          </a:p>
        </p:txBody>
      </p:sp>
      <p:sp>
        <p:nvSpPr>
          <p:cNvPr id="6" name="フッター プレースホルダー 4">
            <a:extLst>
              <a:ext uri="{FF2B5EF4-FFF2-40B4-BE49-F238E27FC236}">
                <a16:creationId xmlns:a16="http://schemas.microsoft.com/office/drawing/2014/main" id="{3E675245-0DF6-4FAC-B838-68D7CEFEF253}"/>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7" name="スライド番号プレースホルダー 5">
            <a:extLst>
              <a:ext uri="{FF2B5EF4-FFF2-40B4-BE49-F238E27FC236}">
                <a16:creationId xmlns:a16="http://schemas.microsoft.com/office/drawing/2014/main" id="{37D32276-29BD-4FC9-8527-6B1115BE5209}"/>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8" name="Picture 2" descr="OpenChain">
            <a:hlinkClick r:id="rId2"/>
            <a:extLst>
              <a:ext uri="{FF2B5EF4-FFF2-40B4-BE49-F238E27FC236}">
                <a16:creationId xmlns:a16="http://schemas.microsoft.com/office/drawing/2014/main" id="{B1C3285F-1113-4B5F-AE35-B5D023B8AEC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hlinkClick r:id="rId4"/>
            <a:extLst>
              <a:ext uri="{FF2B5EF4-FFF2-40B4-BE49-F238E27FC236}">
                <a16:creationId xmlns:a16="http://schemas.microsoft.com/office/drawing/2014/main" id="{1A1ED34C-5FDC-449F-81DF-F06F276406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395613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bg bwMode="gray">
      <p:bgPr>
        <a:solidFill>
          <a:schemeClr val="bg1"/>
        </a:solidFill>
        <a:effectLst/>
      </p:bgPr>
    </p:bg>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0943AAB9-CEC0-42AA-B508-C217B18E5ADF}"/>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29th July 2022</a:t>
            </a:r>
            <a:endParaRPr lang="ja-JP" altLang="en-US" dirty="0"/>
          </a:p>
        </p:txBody>
      </p:sp>
      <p:sp>
        <p:nvSpPr>
          <p:cNvPr id="5" name="フッター プレースホルダー 4">
            <a:extLst>
              <a:ext uri="{FF2B5EF4-FFF2-40B4-BE49-F238E27FC236}">
                <a16:creationId xmlns:a16="http://schemas.microsoft.com/office/drawing/2014/main" id="{926657D4-1346-4A5F-B0B2-85075586A75C}"/>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6" name="スライド番号プレースホルダー 5">
            <a:extLst>
              <a:ext uri="{FF2B5EF4-FFF2-40B4-BE49-F238E27FC236}">
                <a16:creationId xmlns:a16="http://schemas.microsoft.com/office/drawing/2014/main" id="{16733117-0910-4DE3-A6AA-76ADDEC83E6C}"/>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7" name="Picture 2" descr="OpenChain">
            <a:hlinkClick r:id="rId2"/>
            <a:extLst>
              <a:ext uri="{FF2B5EF4-FFF2-40B4-BE49-F238E27FC236}">
                <a16:creationId xmlns:a16="http://schemas.microsoft.com/office/drawing/2014/main" id="{7F77829E-37F9-4347-8FA5-52B3EB48691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hlinkClick r:id="rId4"/>
            <a:extLst>
              <a:ext uri="{FF2B5EF4-FFF2-40B4-BE49-F238E27FC236}">
                <a16:creationId xmlns:a16="http://schemas.microsoft.com/office/drawing/2014/main" id="{425C0478-BA15-42BB-91DE-BC877914A20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932043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s://www.openchainproject.org/"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hyperlink" Target="https://creativecommons.org/publicdomain/zero/1.0/"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hyperlink" Target="https://www.openchainproject.org/" TargetMode="Externa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image" Target="../media/image2.png"/><Relationship Id="rId4" Type="http://schemas.openxmlformats.org/officeDocument/2006/relationships/slideLayout" Target="../slideLayouts/slideLayout9.xml"/><Relationship Id="rId9" Type="http://schemas.openxmlformats.org/officeDocument/2006/relationships/hyperlink" Target="https://creativecommons.org/publicdomain/zero/1.0/"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29th July 2022</a:t>
            </a:r>
            <a:endParaRPr lang="ja-JP" altLang="en-US" dirty="0"/>
          </a:p>
        </p:txBody>
      </p:sp>
      <p:sp>
        <p:nvSpPr>
          <p:cNvPr id="5" name="フッター プレースホルダー 4"/>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6" name="スライド番号プレースホルダー 5"/>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7" name="Picture 2" descr="OpenChain">
            <a:hlinkClick r:id="rId7"/>
            <a:extLst>
              <a:ext uri="{FF2B5EF4-FFF2-40B4-BE49-F238E27FC236}">
                <a16:creationId xmlns:a16="http://schemas.microsoft.com/office/drawing/2014/main" id="{B86BDE20-A2B4-46FF-B186-470EAF27DC00}"/>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8" name="スライド番号プレースホルダー 5">
            <a:extLst>
              <a:ext uri="{FF2B5EF4-FFF2-40B4-BE49-F238E27FC236}">
                <a16:creationId xmlns:a16="http://schemas.microsoft.com/office/drawing/2014/main" id="{800FF88C-63DF-4AC1-8EF8-B40F8AE813CE}"/>
              </a:ext>
            </a:extLst>
          </p:cNvPr>
          <p:cNvSpPr txBox="1">
            <a:spLocks/>
          </p:cNvSpPr>
          <p:nvPr userDrawn="1"/>
        </p:nvSpPr>
        <p:spPr>
          <a:xfrm>
            <a:off x="1331340" y="6526212"/>
            <a:ext cx="5326636"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rPr>
              <a:t>This slide is licensed under </a:t>
            </a:r>
            <a:r>
              <a:rPr lang="en-US" altLang="ja-JP" sz="1200" dirty="0">
                <a:solidFill>
                  <a:schemeClr val="tx1"/>
                </a:solidFill>
                <a:hlinkClick r:id="rId9"/>
              </a:rPr>
              <a:t>the Creative Commons Zero 1.0 Universal </a:t>
            </a:r>
            <a:endParaRPr lang="ja-JP" altLang="en-US" sz="1200" dirty="0">
              <a:solidFill>
                <a:schemeClr val="tx1"/>
              </a:solidFill>
            </a:endParaRPr>
          </a:p>
        </p:txBody>
      </p:sp>
      <p:pic>
        <p:nvPicPr>
          <p:cNvPr id="10" name="図 9">
            <a:hlinkClick r:id="rId9"/>
            <a:extLst>
              <a:ext uri="{FF2B5EF4-FFF2-40B4-BE49-F238E27FC236}">
                <a16:creationId xmlns:a16="http://schemas.microsoft.com/office/drawing/2014/main" id="{990653F4-6A30-4AFF-A0FC-188BA6FF6C2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1791823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60" r:id="rId5"/>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bwMode="gray">
          <a:xfrm>
            <a:off x="311151" y="1349829"/>
            <a:ext cx="11527367" cy="523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478355" lvl="0" indent="-478355" algn="l" defTabSz="1079473" rtl="0" eaLnBrk="1" fontAlgn="ctr" hangingPunct="1">
              <a:lnSpc>
                <a:spcPct val="100000"/>
              </a:lnSpc>
              <a:spcBef>
                <a:spcPts val="0"/>
              </a:spcBef>
              <a:spcAft>
                <a:spcPts val="400"/>
              </a:spcAft>
              <a:buClr>
                <a:srgbClr val="A30B1A"/>
              </a:buClr>
              <a:buFont typeface="Wingdings" pitchFamily="2" charset="2"/>
              <a:buChar char="n"/>
            </a:pPr>
            <a:r>
              <a:rPr lang="ja-JP" altLang="en-US" dirty="0"/>
              <a:t>第１レベル第１レベル第１レベル第１レベル</a:t>
            </a:r>
          </a:p>
          <a:p>
            <a:pPr marL="833946" lvl="1" indent="-476239" algn="l" defTabSz="1079473" rtl="0" eaLnBrk="1" fontAlgn="ctr" hangingPunct="1">
              <a:lnSpc>
                <a:spcPct val="100000"/>
              </a:lnSpc>
              <a:spcBef>
                <a:spcPts val="0"/>
              </a:spcBef>
              <a:spcAft>
                <a:spcPts val="400"/>
              </a:spcAft>
              <a:buClr>
                <a:srgbClr val="87867E"/>
              </a:buClr>
              <a:buFont typeface="Wingdings" pitchFamily="2" charset="2"/>
              <a:buChar char="n"/>
            </a:pPr>
            <a:r>
              <a:rPr lang="ja-JP" altLang="en-US" dirty="0"/>
              <a:t>第２レベル第２レベル第２レベル第２レベル</a:t>
            </a:r>
          </a:p>
          <a:p>
            <a:pPr marL="1075240" lvl="2" indent="-359824" algn="l" defTabSz="1079473" rtl="0" eaLnBrk="1" fontAlgn="ctr" hangingPunct="1">
              <a:lnSpc>
                <a:spcPct val="100000"/>
              </a:lnSpc>
              <a:spcBef>
                <a:spcPts val="0"/>
              </a:spcBef>
              <a:spcAft>
                <a:spcPts val="400"/>
              </a:spcAft>
              <a:buClr>
                <a:srgbClr val="808080"/>
              </a:buClr>
              <a:buFont typeface="Wingdings" panose="05000000000000000000" pitchFamily="2" charset="2"/>
              <a:buChar char="l"/>
            </a:pPr>
            <a:r>
              <a:rPr lang="ja-JP" altLang="en-US" dirty="0"/>
              <a:t>第３レベル第３レベル第３レベル第３レベル第３レベル</a:t>
            </a:r>
          </a:p>
          <a:p>
            <a:pPr marL="1318651" lvl="3" indent="-366175" algn="l" defTabSz="1079473" rtl="0" eaLnBrk="1" fontAlgn="base" hangingPunct="1">
              <a:lnSpc>
                <a:spcPct val="100000"/>
              </a:lnSpc>
              <a:spcBef>
                <a:spcPts val="0"/>
              </a:spcBef>
              <a:spcAft>
                <a:spcPts val="400"/>
              </a:spcAft>
              <a:buClr>
                <a:srgbClr val="87867E"/>
              </a:buClr>
              <a:buSzPct val="100000"/>
              <a:buFont typeface="Arial" panose="020B0604020202020204" pitchFamily="34" charset="0"/>
              <a:buChar char="•"/>
            </a:pPr>
            <a:r>
              <a:rPr lang="ja-JP" altLang="en-US" dirty="0"/>
              <a:t>第４レベル第４レベル第４レベル第４レベル第４レベル第４レベル第４レベル第４レベル第４レベル第４レベル第４レベル第４レベル第４レベル第４レベル第４レベル第４レベル第４レベル第４レベル</a:t>
            </a:r>
          </a:p>
        </p:txBody>
      </p:sp>
      <p:sp>
        <p:nvSpPr>
          <p:cNvPr id="361476" name="Rectangle 4"/>
          <p:cNvSpPr>
            <a:spLocks noGrp="1" noChangeArrowheads="1"/>
          </p:cNvSpPr>
          <p:nvPr>
            <p:ph type="title"/>
          </p:nvPr>
        </p:nvSpPr>
        <p:spPr bwMode="gray">
          <a:xfrm>
            <a:off x="311151" y="531580"/>
            <a:ext cx="10320000" cy="645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8600" rIns="0" bIns="228600" numCol="1" anchor="ctr" anchorCtr="0" compatLnSpc="1">
            <a:prstTxWarp prst="textNoShape">
              <a:avLst/>
            </a:prstTxWarp>
          </a:bodyPr>
          <a:lstStyle/>
          <a:p>
            <a:pPr lvl="0"/>
            <a:r>
              <a:rPr lang="ja-JP" altLang="en-US" dirty="0"/>
              <a:t>マスタ タイトルの書式設定</a:t>
            </a:r>
            <a:r>
              <a:rPr lang="en-US" altLang="ja-JP" dirty="0"/>
              <a:t>Master Titles</a:t>
            </a:r>
            <a:endParaRPr lang="ja-JP" altLang="en-US" dirty="0"/>
          </a:p>
        </p:txBody>
      </p:sp>
      <p:grpSp>
        <p:nvGrpSpPr>
          <p:cNvPr id="4" name="グループ化 3">
            <a:extLst>
              <a:ext uri="{FF2B5EF4-FFF2-40B4-BE49-F238E27FC236}">
                <a16:creationId xmlns:a16="http://schemas.microsoft.com/office/drawing/2014/main" id="{9DE43666-CBD0-4663-81FB-E3DE69B2951E}"/>
              </a:ext>
            </a:extLst>
          </p:cNvPr>
          <p:cNvGrpSpPr/>
          <p:nvPr userDrawn="1"/>
        </p:nvGrpSpPr>
        <p:grpSpPr>
          <a:xfrm>
            <a:off x="466" y="6766845"/>
            <a:ext cx="12191535" cy="100800"/>
            <a:chOff x="0" y="4968000"/>
            <a:chExt cx="9143651" cy="75600"/>
          </a:xfrm>
        </p:grpSpPr>
        <p:sp>
          <p:nvSpPr>
            <p:cNvPr id="3" name="正方形/長方形 2">
              <a:extLst>
                <a:ext uri="{FF2B5EF4-FFF2-40B4-BE49-F238E27FC236}">
                  <a16:creationId xmlns:a16="http://schemas.microsoft.com/office/drawing/2014/main" id="{0D7D13A5-8AC8-49C3-8334-1CDF3500CE69}"/>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0" name="正方形/長方形 9">
              <a:extLst>
                <a:ext uri="{FF2B5EF4-FFF2-40B4-BE49-F238E27FC236}">
                  <a16:creationId xmlns:a16="http://schemas.microsoft.com/office/drawing/2014/main" id="{AA8E88D7-7C6D-4E86-8674-B79424CCE565}"/>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1" name="正方形/長方形 10">
              <a:extLst>
                <a:ext uri="{FF2B5EF4-FFF2-40B4-BE49-F238E27FC236}">
                  <a16:creationId xmlns:a16="http://schemas.microsoft.com/office/drawing/2014/main" id="{494FB967-6357-4E9E-8385-698BFBCCA47A}"/>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
        <p:nvSpPr>
          <p:cNvPr id="12" name="日付プレースホルダー 3">
            <a:extLst>
              <a:ext uri="{FF2B5EF4-FFF2-40B4-BE49-F238E27FC236}">
                <a16:creationId xmlns:a16="http://schemas.microsoft.com/office/drawing/2014/main" id="{566B6DC1-78D8-40F1-939F-35D5BB6407C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29th July 2022</a:t>
            </a:r>
            <a:endParaRPr lang="ja-JP" altLang="en-US" dirty="0"/>
          </a:p>
        </p:txBody>
      </p:sp>
      <p:sp>
        <p:nvSpPr>
          <p:cNvPr id="13" name="フッター プレースホルダー 4">
            <a:extLst>
              <a:ext uri="{FF2B5EF4-FFF2-40B4-BE49-F238E27FC236}">
                <a16:creationId xmlns:a16="http://schemas.microsoft.com/office/drawing/2014/main" id="{7376C2FA-B686-4995-9265-755FB52A54F7}"/>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4" name="スライド番号プレースホルダー 5">
            <a:extLst>
              <a:ext uri="{FF2B5EF4-FFF2-40B4-BE49-F238E27FC236}">
                <a16:creationId xmlns:a16="http://schemas.microsoft.com/office/drawing/2014/main" id="{28816D43-3DCB-4994-8EA9-332292143274}"/>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5" name="Picture 2" descr="OpenChain">
            <a:hlinkClick r:id="rId7"/>
            <a:extLst>
              <a:ext uri="{FF2B5EF4-FFF2-40B4-BE49-F238E27FC236}">
                <a16:creationId xmlns:a16="http://schemas.microsoft.com/office/drawing/2014/main" id="{69AED25A-78CF-4A48-9AB4-762449140FA1}"/>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16" name="スライド番号プレースホルダー 5">
            <a:extLst>
              <a:ext uri="{FF2B5EF4-FFF2-40B4-BE49-F238E27FC236}">
                <a16:creationId xmlns:a16="http://schemas.microsoft.com/office/drawing/2014/main" id="{46D1EB76-EF85-49E3-A6E0-FE40D9B79CC2}"/>
              </a:ext>
            </a:extLst>
          </p:cNvPr>
          <p:cNvSpPr txBox="1">
            <a:spLocks/>
          </p:cNvSpPr>
          <p:nvPr userDrawn="1"/>
        </p:nvSpPr>
        <p:spPr>
          <a:xfrm>
            <a:off x="1331339" y="6526212"/>
            <a:ext cx="5651847"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rPr>
              <a:t>This slide is licensed under </a:t>
            </a:r>
            <a:r>
              <a:rPr lang="en-US" altLang="ja-JP" sz="1200" dirty="0">
                <a:solidFill>
                  <a:schemeClr val="tx1"/>
                </a:solidFill>
                <a:hlinkClick r:id="rId9"/>
              </a:rPr>
              <a:t>the Creative Commons Zero 1.0 Universal </a:t>
            </a:r>
            <a:endParaRPr lang="ja-JP" altLang="en-US" sz="1200" dirty="0">
              <a:solidFill>
                <a:schemeClr val="tx1"/>
              </a:solidFill>
            </a:endParaRPr>
          </a:p>
        </p:txBody>
      </p:sp>
      <p:pic>
        <p:nvPicPr>
          <p:cNvPr id="17" name="図 16">
            <a:hlinkClick r:id="rId9"/>
            <a:extLst>
              <a:ext uri="{FF2B5EF4-FFF2-40B4-BE49-F238E27FC236}">
                <a16:creationId xmlns:a16="http://schemas.microsoft.com/office/drawing/2014/main" id="{FD2EDA42-C61B-455F-8FFE-0BD4898BC29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26001102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hf hdr="0"/>
  <p:txStyles>
    <p:titleStyle>
      <a:lvl1pPr algn="l" rtl="0" eaLnBrk="1" fontAlgn="ctr" hangingPunct="1">
        <a:lnSpc>
          <a:spcPct val="90000"/>
        </a:lnSpc>
        <a:spcBef>
          <a:spcPct val="0"/>
        </a:spcBef>
        <a:spcAft>
          <a:spcPct val="0"/>
        </a:spcAft>
        <a:defRPr kumimoji="1" sz="3733" b="0" baseline="0">
          <a:solidFill>
            <a:srgbClr val="00849D"/>
          </a:solidFill>
          <a:latin typeface="Segoe UI" panose="020B0502040204020203" pitchFamily="34" charset="0"/>
          <a:ea typeface="Meiryo UI" panose="020B0604030504040204" pitchFamily="50" charset="-128"/>
          <a:cs typeface="+mj-cs"/>
        </a:defRPr>
      </a:lvl1pPr>
      <a:lvl2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2pPr>
      <a:lvl3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3pPr>
      <a:lvl4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4pPr>
      <a:lvl5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5pPr>
      <a:lvl6pPr marL="609585"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6pPr>
      <a:lvl7pPr marL="1219170"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7pPr>
      <a:lvl8pPr marL="1828754"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8pPr>
      <a:lvl9pPr marL="2438339"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9pPr>
    </p:titleStyle>
    <p:body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dirty="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dirty="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dirty="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dirty="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chemeClr val="tx1"/>
          </a:solidFill>
          <a:latin typeface="+mn-lt"/>
          <a:ea typeface="+mn-ea"/>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p:bodyStyle>
    <p:otherStyle>
      <a:defPPr>
        <a:defRPr lang="ja-JP"/>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www.openchainproject.org/get-started/conformance" TargetMode="External"/><Relationship Id="rId2" Type="http://schemas.openxmlformats.org/officeDocument/2006/relationships/hyperlink" Target="https://www.openchainproject.org/contribute-to-the-standard" TargetMode="Externa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www.openchainproject.org/resourc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hyperlink" Target="https://www.openchainproject.org/featured/2020/12/15/toyota-iso-5230" TargetMode="External"/><Relationship Id="rId4" Type="http://schemas.openxmlformats.org/officeDocument/2006/relationships/hyperlink" Target="https://www.iso.org/standard/81039.html"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www.openchainproject.org/news"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www.openchainproject.org/news"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hyperlink" Target="https://groups.io/g/oss-based-compliance-tooling" TargetMode="External"/><Relationship Id="rId3" Type="http://schemas.openxmlformats.org/officeDocument/2006/relationships/image" Target="../media/image16.png"/><Relationship Id="rId7" Type="http://schemas.openxmlformats.org/officeDocument/2006/relationships/hyperlink" Target="https://groups.io/g/openchain-automotive-work-group" TargetMode="External"/><Relationship Id="rId12" Type="http://schemas.openxmlformats.org/officeDocument/2006/relationships/hyperlink" Target="https://lists.openchainproject.org/g/partner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lists.openchainproject.org/g/main" TargetMode="External"/><Relationship Id="rId11" Type="http://schemas.openxmlformats.org/officeDocument/2006/relationships/hyperlink" Target="https://lists.openchainproject.org/g/specification" TargetMode="External"/><Relationship Id="rId5" Type="http://schemas.openxmlformats.org/officeDocument/2006/relationships/image" Target="../media/image18.png"/><Relationship Id="rId10" Type="http://schemas.openxmlformats.org/officeDocument/2006/relationships/hyperlink" Target="https://lists.openchainproject.org/g/education" TargetMode="External"/><Relationship Id="rId4" Type="http://schemas.openxmlformats.org/officeDocument/2006/relationships/image" Target="../media/image17.png"/><Relationship Id="rId9" Type="http://schemas.openxmlformats.org/officeDocument/2006/relationships/hyperlink" Target="https://lists.openchainproject.org/g/telco"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openchainproject.org/partners" TargetMode="External"/><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mailto:japan-sg-faq@lists.openchainproject.org" TargetMode="External"/><Relationship Id="rId3" Type="http://schemas.openxmlformats.org/officeDocument/2006/relationships/hyperlink" Target="https://openchain-project.github.io/OpenChain-JWG/" TargetMode="External"/><Relationship Id="rId7" Type="http://schemas.openxmlformats.org/officeDocument/2006/relationships/hyperlink" Target="mailto:japan-sg-tooling+subscribe@lists.openchainproject.org"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mailto:japan-sg-planning+subscribe@lists.openchainproject.org" TargetMode="External"/><Relationship Id="rId5" Type="http://schemas.openxmlformats.org/officeDocument/2006/relationships/hyperlink" Target="mailto:japan-sg-licensing+subscribe@lists.openchainproject.org" TargetMode="External"/><Relationship Id="rId10" Type="http://schemas.openxmlformats.org/officeDocument/2006/relationships/image" Target="../media/image30.png"/><Relationship Id="rId4" Type="http://schemas.openxmlformats.org/officeDocument/2006/relationships/hyperlink" Target="mailto:japan-wg+subscribe@lists.openchainproject.org" TargetMode="External"/><Relationship Id="rId9" Type="http://schemas.openxmlformats.org/officeDocument/2006/relationships/hyperlink" Target="https://join.slack.com/t/openchain-japanwg/shared_invite/zt-ijsyy1z4-NQj9Fty9BSNLL3d1YyNkfQ"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uxfoundation.org/"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960E03-66BB-49A0-ADC4-E31E53A2451E}"/>
              </a:ext>
            </a:extLst>
          </p:cNvPr>
          <p:cNvSpPr>
            <a:spLocks noGrp="1"/>
          </p:cNvSpPr>
          <p:nvPr>
            <p:ph type="ctrTitle"/>
          </p:nvPr>
        </p:nvSpPr>
        <p:spPr>
          <a:xfrm>
            <a:off x="320387" y="3972491"/>
            <a:ext cx="11545568" cy="874757"/>
          </a:xfrm>
        </p:spPr>
        <p:txBody>
          <a:bodyPr/>
          <a:lstStyle/>
          <a:p>
            <a:r>
              <a:rPr lang="en-US" altLang="ja-JP" sz="3600" b="1" dirty="0">
                <a:cs typeface="Segoe UI" panose="020B0502040204020203" pitchFamily="34" charset="0"/>
              </a:rPr>
              <a:t>OpenChain</a:t>
            </a:r>
            <a:r>
              <a:rPr lang="ja-JP" altLang="en-US" sz="3600" b="1" dirty="0">
                <a:latin typeface="游ゴシック" panose="020B0400000000000000" pitchFamily="50" charset="-128"/>
                <a:ea typeface="游ゴシック" panose="020B0400000000000000" pitchFamily="50" charset="-128"/>
              </a:rPr>
              <a:t>プロジェクト紹介</a:t>
            </a:r>
            <a:endParaRPr kumimoji="1" lang="ja-JP" altLang="en-US" sz="3600" b="1" dirty="0">
              <a:latin typeface="游ゴシック" panose="020B0400000000000000" pitchFamily="50" charset="-128"/>
              <a:ea typeface="游ゴシック" panose="020B0400000000000000" pitchFamily="50" charset="-128"/>
            </a:endParaRPr>
          </a:p>
        </p:txBody>
      </p:sp>
      <p:sp>
        <p:nvSpPr>
          <p:cNvPr id="3" name="字幕 2">
            <a:extLst>
              <a:ext uri="{FF2B5EF4-FFF2-40B4-BE49-F238E27FC236}">
                <a16:creationId xmlns:a16="http://schemas.microsoft.com/office/drawing/2014/main" id="{D659F614-E6B1-453D-84F7-53F4918C03AA}"/>
              </a:ext>
            </a:extLst>
          </p:cNvPr>
          <p:cNvSpPr>
            <a:spLocks noGrp="1"/>
          </p:cNvSpPr>
          <p:nvPr>
            <p:ph type="subTitle" idx="1"/>
          </p:nvPr>
        </p:nvSpPr>
        <p:spPr>
          <a:xfrm>
            <a:off x="310091" y="4905807"/>
            <a:ext cx="11546627" cy="1144011"/>
          </a:xfrm>
        </p:spPr>
        <p:txBody>
          <a:bodyPr/>
          <a:lstStyle/>
          <a:p>
            <a:pPr marL="0" indent="0">
              <a:buNone/>
            </a:pPr>
            <a:r>
              <a:rPr kumimoji="1" lang="en-US" altLang="ja-JP" dirty="0">
                <a:solidFill>
                  <a:schemeClr val="tx1">
                    <a:lumMod val="75000"/>
                    <a:lumOff val="25000"/>
                  </a:schemeClr>
                </a:solidFill>
                <a:cs typeface="Segoe UI" panose="020B0502040204020203" pitchFamily="34" charset="0"/>
              </a:rPr>
              <a:t>2022.07.29</a:t>
            </a:r>
          </a:p>
          <a:p>
            <a:pPr marL="0" indent="0">
              <a:buNone/>
            </a:pPr>
            <a:r>
              <a:rPr kumimoji="1" lang="en-US" altLang="ja-JP" dirty="0">
                <a:solidFill>
                  <a:schemeClr val="tx1">
                    <a:lumMod val="75000"/>
                    <a:lumOff val="25000"/>
                  </a:schemeClr>
                </a:solidFill>
                <a:cs typeface="Segoe UI" panose="020B0502040204020203" pitchFamily="34" charset="0"/>
              </a:rPr>
              <a:t>OpenChain Japan Work Group</a:t>
            </a:r>
          </a:p>
        </p:txBody>
      </p:sp>
      <p:sp>
        <p:nvSpPr>
          <p:cNvPr id="5" name="スライド番号プレースホルダー 5">
            <a:extLst>
              <a:ext uri="{FF2B5EF4-FFF2-40B4-BE49-F238E27FC236}">
                <a16:creationId xmlns:a16="http://schemas.microsoft.com/office/drawing/2014/main" id="{E78F5A14-4DA9-48F0-A505-0D9180511AA9}"/>
              </a:ext>
            </a:extLst>
          </p:cNvPr>
          <p:cNvSpPr txBox="1">
            <a:spLocks/>
          </p:cNvSpPr>
          <p:nvPr/>
        </p:nvSpPr>
        <p:spPr>
          <a:xfrm>
            <a:off x="9310774" y="6280398"/>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800" dirty="0">
              <a:solidFill>
                <a:schemeClr val="tx1"/>
              </a:solidFill>
            </a:endParaRPr>
          </a:p>
        </p:txBody>
      </p:sp>
    </p:spTree>
    <p:extLst>
      <p:ext uri="{BB962C8B-B14F-4D97-AF65-F5344CB8AC3E}">
        <p14:creationId xmlns:p14="http://schemas.microsoft.com/office/powerpoint/2010/main" val="129428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a:t>
            </a:r>
            <a:r>
              <a:rPr kumimoji="1" lang="en-US" altLang="ja-JP" b="1" dirty="0">
                <a:latin typeface="+mj-lt"/>
                <a:ea typeface="游ゴシック" panose="020B0400000000000000" pitchFamily="50" charset="-128"/>
              </a:rPr>
              <a:t>3</a:t>
            </a:r>
            <a:r>
              <a:rPr lang="ja-JP" altLang="en-US" b="1" dirty="0">
                <a:latin typeface="+mj-lt"/>
                <a:ea typeface="游ゴシック" panose="020B0400000000000000" pitchFamily="50" charset="-128"/>
              </a:rPr>
              <a:t>つの</a:t>
            </a:r>
            <a:r>
              <a:rPr kumimoji="1" lang="ja-JP" altLang="en-US" b="1" dirty="0">
                <a:latin typeface="+mj-lt"/>
                <a:ea typeface="游ゴシック" panose="020B0400000000000000" pitchFamily="50" charset="-128"/>
              </a:rPr>
              <a:t>柱</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272238"/>
            <a:ext cx="7619029" cy="1530254"/>
          </a:xfrm>
        </p:spPr>
        <p:txBody>
          <a:bodyPr/>
          <a:lstStyle/>
          <a:p>
            <a:pPr marL="514350" indent="-514350">
              <a:buFont typeface="+mj-lt"/>
              <a:buAutoNum type="arabicPeriod"/>
            </a:pPr>
            <a:r>
              <a:rPr kumimoji="1" lang="ja-JP" altLang="en-US" sz="2400" b="1" u="sng" dirty="0">
                <a:latin typeface="+mj-ea"/>
                <a:ea typeface="+mj-ea"/>
              </a:rPr>
              <a:t>仕様 </a:t>
            </a:r>
            <a:r>
              <a:rPr kumimoji="1" lang="en-US" altLang="ja-JP" sz="2400" b="1" u="sng" dirty="0">
                <a:latin typeface="+mj-lt"/>
                <a:ea typeface="+mn-ea"/>
              </a:rPr>
              <a:t>(Specification)</a:t>
            </a:r>
          </a:p>
          <a:p>
            <a:pPr marL="869941" lvl="1" indent="-514350"/>
            <a:r>
              <a:rPr kumimoji="1" lang="ja-JP" altLang="en-US" sz="2000" b="1" dirty="0">
                <a:latin typeface="+mn-ea"/>
                <a:ea typeface="+mn-ea"/>
              </a:rPr>
              <a:t>企業が組織内に確立すべきコンプライアンスプログラム（仕組み・体制等）の要件を定義</a:t>
            </a:r>
            <a:endParaRPr kumimoji="1" lang="en-US" altLang="ja-JP" sz="2000" b="1" dirty="0">
              <a:latin typeface="+mn-ea"/>
              <a:ea typeface="+mn-ea"/>
            </a:endParaRPr>
          </a:p>
          <a:p>
            <a:pPr marL="869941" lvl="1" indent="-514350"/>
            <a:r>
              <a:rPr kumimoji="1" lang="en-US" altLang="ja-JP" sz="2000" b="1" dirty="0">
                <a:latin typeface="+mn-lt"/>
                <a:ea typeface="+mn-ea"/>
              </a:rPr>
              <a:t>ISO/IEC 5230:2020 </a:t>
            </a:r>
            <a:r>
              <a:rPr lang="ja-JP" altLang="en-US" sz="2000" b="1" dirty="0">
                <a:latin typeface="+mn-ea"/>
                <a:ea typeface="+mn-ea"/>
              </a:rPr>
              <a:t>として国際標準化 </a:t>
            </a:r>
            <a:r>
              <a:rPr lang="en-US" altLang="ja-JP" sz="2000" b="1" dirty="0">
                <a:latin typeface="+mn-lt"/>
                <a:ea typeface="+mn-ea"/>
              </a:rPr>
              <a:t>(</a:t>
            </a:r>
            <a:r>
              <a:rPr kumimoji="1" lang="en-US" altLang="ja-JP" sz="2000" b="1" dirty="0">
                <a:latin typeface="+mn-lt"/>
                <a:ea typeface="+mn-ea"/>
              </a:rPr>
              <a:t>2020</a:t>
            </a:r>
            <a:r>
              <a:rPr kumimoji="1" lang="ja-JP" altLang="en-US" sz="2000" b="1" dirty="0">
                <a:latin typeface="+mn-lt"/>
                <a:ea typeface="+mn-ea"/>
              </a:rPr>
              <a:t>年</a:t>
            </a:r>
            <a:r>
              <a:rPr kumimoji="1" lang="en-US" altLang="ja-JP" sz="2000" b="1" dirty="0">
                <a:latin typeface="+mn-lt"/>
                <a:ea typeface="+mn-ea"/>
              </a:rPr>
              <a:t>12</a:t>
            </a:r>
            <a:r>
              <a:rPr kumimoji="1" lang="ja-JP" altLang="en-US" sz="2000" b="1" dirty="0">
                <a:latin typeface="+mn-lt"/>
                <a:ea typeface="+mn-ea"/>
              </a:rPr>
              <a:t>月</a:t>
            </a:r>
            <a:r>
              <a:rPr lang="en-US" altLang="ja-JP" sz="2000" dirty="0">
                <a:latin typeface="+mn-lt"/>
                <a:ea typeface="+mn-ea"/>
              </a:rPr>
              <a:t>)</a:t>
            </a:r>
            <a:endParaRPr kumimoji="1" lang="ja-JP" altLang="en-US" sz="2266" dirty="0">
              <a:latin typeface="+mn-ea"/>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10</a:t>
            </a:fld>
            <a:endParaRPr lang="ja-JP" altLang="en-US" dirty="0"/>
          </a:p>
        </p:txBody>
      </p:sp>
      <p:sp>
        <p:nvSpPr>
          <p:cNvPr id="10" name="正方形/長方形 9">
            <a:extLst>
              <a:ext uri="{FF2B5EF4-FFF2-40B4-BE49-F238E27FC236}">
                <a16:creationId xmlns:a16="http://schemas.microsoft.com/office/drawing/2014/main" id="{18141764-D5C1-4949-81B5-6D5E8ED99B85}"/>
              </a:ext>
            </a:extLst>
          </p:cNvPr>
          <p:cNvSpPr/>
          <p:nvPr/>
        </p:nvSpPr>
        <p:spPr>
          <a:xfrm>
            <a:off x="1109905" y="2802492"/>
            <a:ext cx="5750232" cy="307777"/>
          </a:xfrm>
          <a:prstGeom prst="rect">
            <a:avLst/>
          </a:prstGeom>
        </p:spPr>
        <p:txBody>
          <a:bodyPr wrap="square">
            <a:spAutoFit/>
          </a:bodyPr>
          <a:lstStyle/>
          <a:p>
            <a:r>
              <a:rPr lang="en-US" altLang="ja-JP" sz="1400" dirty="0">
                <a:cs typeface="Segoe UI Light" panose="020B0502040204020203" pitchFamily="34" charset="0"/>
                <a:hlinkClick r:id="rId2"/>
              </a:rPr>
              <a:t>https://www.openchainproject.org/contribute-to-the-standard</a:t>
            </a:r>
            <a:endParaRPr lang="ja-JP" altLang="en-US" sz="1400" dirty="0">
              <a:cs typeface="Segoe UI Light" panose="020B0502040204020203" pitchFamily="34" charset="0"/>
            </a:endParaRPr>
          </a:p>
        </p:txBody>
      </p:sp>
      <p:sp>
        <p:nvSpPr>
          <p:cNvPr id="11" name="テキスト プレースホルダー 2">
            <a:extLst>
              <a:ext uri="{FF2B5EF4-FFF2-40B4-BE49-F238E27FC236}">
                <a16:creationId xmlns:a16="http://schemas.microsoft.com/office/drawing/2014/main" id="{BF68B99D-56C4-4F38-B09B-D8BD5510D738}"/>
              </a:ext>
            </a:extLst>
          </p:cNvPr>
          <p:cNvSpPr txBox="1">
            <a:spLocks/>
          </p:cNvSpPr>
          <p:nvPr/>
        </p:nvSpPr>
        <p:spPr bwMode="gray">
          <a:xfrm>
            <a:off x="890267" y="4952844"/>
            <a:ext cx="7619029" cy="91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3"/>
            </a:pPr>
            <a:r>
              <a:rPr lang="ja-JP" altLang="en-US" sz="2266" b="1" u="sng" kern="0" dirty="0">
                <a:latin typeface="+mj-ea"/>
                <a:ea typeface="+mj-ea"/>
              </a:rPr>
              <a:t>カリキュラム</a:t>
            </a:r>
            <a:r>
              <a:rPr lang="ja-JP" altLang="en-US" sz="2266" b="1" u="sng" kern="0" dirty="0">
                <a:latin typeface="+mn-ea"/>
                <a:ea typeface="+mn-ea"/>
              </a:rPr>
              <a:t> </a:t>
            </a:r>
            <a:r>
              <a:rPr lang="en-US" altLang="ja-JP" sz="2266" b="1" u="sng" kern="0" dirty="0">
                <a:latin typeface="+mj-lt"/>
                <a:ea typeface="+mn-ea"/>
              </a:rPr>
              <a:t>(Curriculum)</a:t>
            </a:r>
          </a:p>
          <a:p>
            <a:pPr marL="869941" lvl="1" indent="-514350"/>
            <a:r>
              <a:rPr lang="ja-JP" altLang="en-US" sz="2000" b="1" kern="0" dirty="0">
                <a:latin typeface="+mn-ea"/>
                <a:ea typeface="+mn-ea"/>
              </a:rPr>
              <a:t>仕様への適合のために各組織で利用可能な教育資料集</a:t>
            </a:r>
            <a:endParaRPr lang="ja-JP" altLang="en-US" sz="2266" b="1" kern="0" dirty="0">
              <a:latin typeface="+mn-ea"/>
              <a:ea typeface="+mn-ea"/>
            </a:endParaRPr>
          </a:p>
        </p:txBody>
      </p:sp>
      <p:sp>
        <p:nvSpPr>
          <p:cNvPr id="12" name="テキスト プレースホルダー 2">
            <a:extLst>
              <a:ext uri="{FF2B5EF4-FFF2-40B4-BE49-F238E27FC236}">
                <a16:creationId xmlns:a16="http://schemas.microsoft.com/office/drawing/2014/main" id="{F25EC3F4-A1C6-4C36-A4BA-C9A610C6CA49}"/>
              </a:ext>
            </a:extLst>
          </p:cNvPr>
          <p:cNvSpPr txBox="1">
            <a:spLocks/>
          </p:cNvSpPr>
          <p:nvPr/>
        </p:nvSpPr>
        <p:spPr bwMode="gray">
          <a:xfrm>
            <a:off x="898250" y="3411988"/>
            <a:ext cx="7251340" cy="120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2"/>
            </a:pPr>
            <a:r>
              <a:rPr lang="ja-JP" altLang="en-US" sz="2266" b="1" u="sng" kern="0" dirty="0">
                <a:latin typeface="+mj-ea"/>
                <a:ea typeface="+mj-ea"/>
              </a:rPr>
              <a:t>適合 </a:t>
            </a:r>
            <a:r>
              <a:rPr lang="en-US" altLang="ja-JP" sz="2266" b="1" u="sng" kern="0" dirty="0">
                <a:latin typeface="+mj-lt"/>
                <a:ea typeface="+mn-ea"/>
              </a:rPr>
              <a:t>(Conformant)</a:t>
            </a:r>
          </a:p>
          <a:p>
            <a:pPr marL="869941" lvl="1" indent="-514350"/>
            <a:r>
              <a:rPr lang="ja-JP" altLang="en-US" sz="2000" b="1" kern="0" dirty="0">
                <a:latin typeface="+mn-ea"/>
                <a:ea typeface="+mn-ea"/>
              </a:rPr>
              <a:t>自己認証の場合、仕様に関する</a:t>
            </a:r>
            <a:r>
              <a:rPr lang="en-US" altLang="ja-JP" sz="2000" b="1" kern="0" dirty="0">
                <a:latin typeface="+mn-lt"/>
                <a:ea typeface="+mn-ea"/>
              </a:rPr>
              <a:t>Web</a:t>
            </a:r>
            <a:r>
              <a:rPr lang="ja-JP" altLang="en-US" sz="2000" b="1" kern="0" dirty="0">
                <a:latin typeface="+mn-ea"/>
                <a:ea typeface="+mn-ea"/>
              </a:rPr>
              <a:t>アンケートに回答して適合を宣言できる。第三者認証も利用可。</a:t>
            </a:r>
          </a:p>
        </p:txBody>
      </p:sp>
      <p:sp>
        <p:nvSpPr>
          <p:cNvPr id="13" name="正方形/長方形 12">
            <a:extLst>
              <a:ext uri="{FF2B5EF4-FFF2-40B4-BE49-F238E27FC236}">
                <a16:creationId xmlns:a16="http://schemas.microsoft.com/office/drawing/2014/main" id="{239447E9-5E52-48C2-A16D-2AAFF22183FE}"/>
              </a:ext>
            </a:extLst>
          </p:cNvPr>
          <p:cNvSpPr/>
          <p:nvPr/>
        </p:nvSpPr>
        <p:spPr>
          <a:xfrm>
            <a:off x="1109905" y="4429093"/>
            <a:ext cx="4949817" cy="307777"/>
          </a:xfrm>
          <a:prstGeom prst="rect">
            <a:avLst/>
          </a:prstGeom>
        </p:spPr>
        <p:txBody>
          <a:bodyPr wrap="none">
            <a:spAutoFit/>
          </a:bodyPr>
          <a:lstStyle/>
          <a:p>
            <a:r>
              <a:rPr lang="en-US" altLang="ja-JP" sz="1400" dirty="0">
                <a:cs typeface="Segoe UI Light" panose="020B0502040204020203" pitchFamily="34" charset="0"/>
                <a:hlinkClick r:id="rId3"/>
              </a:rPr>
              <a:t>https://www.openchainproject.org/get-started/conformance</a:t>
            </a:r>
            <a:endParaRPr lang="en-US" altLang="ja-JP" sz="1400" dirty="0">
              <a:cs typeface="Segoe UI Light" panose="020B0502040204020203" pitchFamily="34" charset="0"/>
            </a:endParaRPr>
          </a:p>
        </p:txBody>
      </p:sp>
      <p:sp>
        <p:nvSpPr>
          <p:cNvPr id="14" name="正方形/長方形 13">
            <a:extLst>
              <a:ext uri="{FF2B5EF4-FFF2-40B4-BE49-F238E27FC236}">
                <a16:creationId xmlns:a16="http://schemas.microsoft.com/office/drawing/2014/main" id="{B72E4B9E-2B42-4A7D-9509-EDC0A774E5D9}"/>
              </a:ext>
            </a:extLst>
          </p:cNvPr>
          <p:cNvSpPr/>
          <p:nvPr/>
        </p:nvSpPr>
        <p:spPr>
          <a:xfrm>
            <a:off x="1109905" y="5716688"/>
            <a:ext cx="3704091" cy="307777"/>
          </a:xfrm>
          <a:prstGeom prst="rect">
            <a:avLst/>
          </a:prstGeom>
        </p:spPr>
        <p:txBody>
          <a:bodyPr wrap="none">
            <a:spAutoFit/>
          </a:bodyPr>
          <a:lstStyle/>
          <a:p>
            <a:r>
              <a:rPr lang="en-US" altLang="ja-JP" sz="1400" dirty="0">
                <a:cs typeface="Segoe UI Light" panose="020B0502040204020203" pitchFamily="34" charset="0"/>
                <a:hlinkClick r:id="rId4"/>
              </a:rPr>
              <a:t>https://www.openchainproject.org/resources</a:t>
            </a:r>
            <a:endParaRPr lang="en-US" altLang="ja-JP" sz="1400" dirty="0">
              <a:cs typeface="Segoe UI Light" panose="020B0502040204020203" pitchFamily="34" charset="0"/>
            </a:endParaRPr>
          </a:p>
        </p:txBody>
      </p:sp>
      <p:pic>
        <p:nvPicPr>
          <p:cNvPr id="17" name="図 16">
            <a:extLst>
              <a:ext uri="{FF2B5EF4-FFF2-40B4-BE49-F238E27FC236}">
                <a16:creationId xmlns:a16="http://schemas.microsoft.com/office/drawing/2014/main" id="{C9C0F4AC-8219-4527-877B-209CCF610902}"/>
              </a:ext>
            </a:extLst>
          </p:cNvPr>
          <p:cNvPicPr>
            <a:picLocks noChangeAspect="1"/>
          </p:cNvPicPr>
          <p:nvPr/>
        </p:nvPicPr>
        <p:blipFill>
          <a:blip r:embed="rId5"/>
          <a:stretch>
            <a:fillRect/>
          </a:stretch>
        </p:blipFill>
        <p:spPr>
          <a:xfrm>
            <a:off x="8851380" y="1343165"/>
            <a:ext cx="2858102" cy="2563760"/>
          </a:xfrm>
          <a:prstGeom prst="rect">
            <a:avLst/>
          </a:prstGeom>
          <a:ln w="38100">
            <a:solidFill>
              <a:srgbClr val="0070C0"/>
            </a:solidFill>
          </a:ln>
        </p:spPr>
      </p:pic>
      <p:sp>
        <p:nvSpPr>
          <p:cNvPr id="21" name="正方形/長方形 20">
            <a:extLst>
              <a:ext uri="{FF2B5EF4-FFF2-40B4-BE49-F238E27FC236}">
                <a16:creationId xmlns:a16="http://schemas.microsoft.com/office/drawing/2014/main" id="{6A71369A-582F-42F0-B329-B104E3731EA6}"/>
              </a:ext>
            </a:extLst>
          </p:cNvPr>
          <p:cNvSpPr/>
          <p:nvPr/>
        </p:nvSpPr>
        <p:spPr>
          <a:xfrm>
            <a:off x="9026305" y="4013261"/>
            <a:ext cx="2508252" cy="522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rgbClr val="484848"/>
                </a:solidFill>
                <a:latin typeface="+mn-ea"/>
                <a:cs typeface="Segoe UI" panose="020B0502040204020203" pitchFamily="34" charset="0"/>
              </a:rPr>
              <a:t>日本語をはじめ、英語以外の言語での参考訳をコミュニティが提供</a:t>
            </a:r>
          </a:p>
        </p:txBody>
      </p:sp>
    </p:spTree>
    <p:extLst>
      <p:ext uri="{BB962C8B-B14F-4D97-AF65-F5344CB8AC3E}">
        <p14:creationId xmlns:p14="http://schemas.microsoft.com/office/powerpoint/2010/main" val="1144005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7AB7BD97-A5AA-41E2-B9D6-699DA7D94D4E}"/>
              </a:ext>
            </a:extLst>
          </p:cNvPr>
          <p:cNvSpPr/>
          <p:nvPr/>
        </p:nvSpPr>
        <p:spPr bwMode="gray">
          <a:xfrm>
            <a:off x="103833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3" name="正方形/長方形 22">
            <a:extLst>
              <a:ext uri="{FF2B5EF4-FFF2-40B4-BE49-F238E27FC236}">
                <a16:creationId xmlns:a16="http://schemas.microsoft.com/office/drawing/2014/main" id="{770D2C0B-625E-4F26-A0DE-03F0E024EAD9}"/>
              </a:ext>
            </a:extLst>
          </p:cNvPr>
          <p:cNvSpPr/>
          <p:nvPr/>
        </p:nvSpPr>
        <p:spPr bwMode="gray">
          <a:xfrm>
            <a:off x="674687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lang="ja-JP" altLang="en-US" b="1" dirty="0">
                <a:latin typeface="+mj-lt"/>
                <a:ea typeface="游ゴシック" panose="020B0400000000000000" pitchFamily="50" charset="-128"/>
              </a:rPr>
              <a:t>適合のための認証</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kumimoji="1" lang="ja-JP" altLang="en-US" sz="2400" b="1" dirty="0">
                <a:latin typeface="+mj-ea"/>
                <a:ea typeface="+mj-ea"/>
              </a:rPr>
              <a:t>いずれの認証手段であっても、適合の扱いは同じ</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11</a:t>
            </a:fld>
            <a:endParaRPr lang="ja-JP" altLang="en-US" dirty="0"/>
          </a:p>
        </p:txBody>
      </p:sp>
      <p:sp>
        <p:nvSpPr>
          <p:cNvPr id="15" name="正方形/長方形 14">
            <a:extLst>
              <a:ext uri="{FF2B5EF4-FFF2-40B4-BE49-F238E27FC236}">
                <a16:creationId xmlns:a16="http://schemas.microsoft.com/office/drawing/2014/main" id="{F61D9460-D142-45EA-A65F-932F0C02F983}"/>
              </a:ext>
            </a:extLst>
          </p:cNvPr>
          <p:cNvSpPr/>
          <p:nvPr/>
        </p:nvSpPr>
        <p:spPr>
          <a:xfrm>
            <a:off x="1038336" y="1916551"/>
            <a:ext cx="4733814" cy="56731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自己認証</a:t>
            </a:r>
            <a:endParaRPr lang="en-US" altLang="ja-JP" sz="2800" b="1" dirty="0">
              <a:solidFill>
                <a:srgbClr val="484848"/>
              </a:solidFill>
              <a:latin typeface="Segoe UI Light" panose="020B0502040204020203" pitchFamily="34" charset="0"/>
              <a:ea typeface="+mj-ea"/>
              <a:cs typeface="Segoe UI Light" panose="020B0502040204020203" pitchFamily="34" charset="0"/>
            </a:endParaRPr>
          </a:p>
        </p:txBody>
      </p:sp>
      <p:sp>
        <p:nvSpPr>
          <p:cNvPr id="16" name="正方形/長方形 15">
            <a:extLst>
              <a:ext uri="{FF2B5EF4-FFF2-40B4-BE49-F238E27FC236}">
                <a16:creationId xmlns:a16="http://schemas.microsoft.com/office/drawing/2014/main" id="{6B700559-C260-4726-9028-85EF41339BF5}"/>
              </a:ext>
            </a:extLst>
          </p:cNvPr>
          <p:cNvSpPr/>
          <p:nvPr/>
        </p:nvSpPr>
        <p:spPr>
          <a:xfrm>
            <a:off x="6746877" y="1882215"/>
            <a:ext cx="4720248" cy="59619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第三者認証</a:t>
            </a:r>
            <a:endParaRPr kumimoji="1" lang="ja-JP" altLang="en-US" dirty="0">
              <a:solidFill>
                <a:srgbClr val="484848"/>
              </a:solidFill>
              <a:latin typeface="Segoe UI Light" panose="020B0502040204020203" pitchFamily="34" charset="0"/>
              <a:ea typeface="+mj-ea"/>
              <a:cs typeface="Segoe UI Light" panose="020B0502040204020203" pitchFamily="34" charset="0"/>
            </a:endParaRPr>
          </a:p>
        </p:txBody>
      </p:sp>
      <p:pic>
        <p:nvPicPr>
          <p:cNvPr id="8" name="図 7">
            <a:extLst>
              <a:ext uri="{FF2B5EF4-FFF2-40B4-BE49-F238E27FC236}">
                <a16:creationId xmlns:a16="http://schemas.microsoft.com/office/drawing/2014/main" id="{3875E28F-8F23-47E3-B8DB-196FD948FA40}"/>
              </a:ext>
            </a:extLst>
          </p:cNvPr>
          <p:cNvPicPr>
            <a:picLocks noChangeAspect="1"/>
          </p:cNvPicPr>
          <p:nvPr/>
        </p:nvPicPr>
        <p:blipFill>
          <a:blip r:embed="rId2"/>
          <a:stretch>
            <a:fillRect/>
          </a:stretch>
        </p:blipFill>
        <p:spPr>
          <a:xfrm>
            <a:off x="6873595" y="3588846"/>
            <a:ext cx="4466813" cy="2021997"/>
          </a:xfrm>
          <a:prstGeom prst="rect">
            <a:avLst/>
          </a:prstGeom>
          <a:ln w="38100">
            <a:solidFill>
              <a:srgbClr val="0070C0"/>
            </a:solidFill>
          </a:ln>
        </p:spPr>
      </p:pic>
      <p:pic>
        <p:nvPicPr>
          <p:cNvPr id="20" name="図 19">
            <a:extLst>
              <a:ext uri="{FF2B5EF4-FFF2-40B4-BE49-F238E27FC236}">
                <a16:creationId xmlns:a16="http://schemas.microsoft.com/office/drawing/2014/main" id="{3830DC88-D2D5-4D42-AF17-491EE237EF03}"/>
              </a:ext>
            </a:extLst>
          </p:cNvPr>
          <p:cNvPicPr>
            <a:picLocks noChangeAspect="1"/>
          </p:cNvPicPr>
          <p:nvPr/>
        </p:nvPicPr>
        <p:blipFill>
          <a:blip r:embed="rId3"/>
          <a:stretch>
            <a:fillRect/>
          </a:stretch>
        </p:blipFill>
        <p:spPr>
          <a:xfrm>
            <a:off x="1726688" y="3021969"/>
            <a:ext cx="3348628" cy="3155753"/>
          </a:xfrm>
          <a:prstGeom prst="rect">
            <a:avLst/>
          </a:prstGeom>
          <a:ln w="38100">
            <a:solidFill>
              <a:srgbClr val="0070C0"/>
            </a:solidFill>
          </a:ln>
        </p:spPr>
      </p:pic>
      <p:sp>
        <p:nvSpPr>
          <p:cNvPr id="27" name="テキスト ボックス 26">
            <a:extLst>
              <a:ext uri="{FF2B5EF4-FFF2-40B4-BE49-F238E27FC236}">
                <a16:creationId xmlns:a16="http://schemas.microsoft.com/office/drawing/2014/main" id="{E109DF7C-1665-4D3D-91D7-E23EEC7A4FEC}"/>
              </a:ext>
            </a:extLst>
          </p:cNvPr>
          <p:cNvSpPr txBox="1"/>
          <p:nvPr/>
        </p:nvSpPr>
        <p:spPr>
          <a:xfrm>
            <a:off x="1121295" y="2503939"/>
            <a:ext cx="4559416" cy="369332"/>
          </a:xfrm>
          <a:prstGeom prst="rect">
            <a:avLst/>
          </a:prstGeom>
          <a:noFill/>
        </p:spPr>
        <p:txBody>
          <a:bodyPr wrap="square">
            <a:spAutoFit/>
          </a:bodyPr>
          <a:lstStyle/>
          <a:p>
            <a:pPr algn="ctr"/>
            <a:r>
              <a:rPr kumimoji="1" lang="en-US" altLang="ja-JP" sz="1800" dirty="0" err="1">
                <a:ea typeface="+mj-ea"/>
                <a:cs typeface="Segoe UI Light" panose="020B0502040204020203" pitchFamily="34" charset="0"/>
              </a:rPr>
              <a:t>OpenChain</a:t>
            </a:r>
            <a:r>
              <a:rPr kumimoji="1" lang="ja-JP" altLang="en-US" sz="1800" dirty="0">
                <a:latin typeface="Segoe UI Light" panose="020B0502040204020203" pitchFamily="34" charset="0"/>
                <a:ea typeface="+mj-ea"/>
                <a:cs typeface="Segoe UI Light" panose="020B0502040204020203" pitchFamily="34" charset="0"/>
              </a:rPr>
              <a:t>プロジェクト</a:t>
            </a:r>
            <a:r>
              <a:rPr kumimoji="1" lang="en-US" altLang="ja-JP" sz="1800" dirty="0">
                <a:ea typeface="+mj-ea"/>
                <a:cs typeface="Segoe UI Light" panose="020B0502040204020203" pitchFamily="34" charset="0"/>
              </a:rPr>
              <a:t>Web</a:t>
            </a:r>
            <a:r>
              <a:rPr lang="ja-JP" altLang="en-US" dirty="0">
                <a:ea typeface="+mj-ea"/>
                <a:cs typeface="Segoe UI Light" panose="020B0502040204020203" pitchFamily="34" charset="0"/>
              </a:rPr>
              <a:t>サイトで回答</a:t>
            </a:r>
            <a:endParaRPr kumimoji="1" lang="ja-JP" altLang="en-US" dirty="0">
              <a:latin typeface="Segoe UI Light" panose="020B0502040204020203" pitchFamily="34" charset="0"/>
              <a:ea typeface="+mj-ea"/>
              <a:cs typeface="Segoe UI Light" panose="020B0502040204020203" pitchFamily="34" charset="0"/>
            </a:endParaRPr>
          </a:p>
        </p:txBody>
      </p:sp>
      <p:sp>
        <p:nvSpPr>
          <p:cNvPr id="29" name="テキスト ボックス 28">
            <a:extLst>
              <a:ext uri="{FF2B5EF4-FFF2-40B4-BE49-F238E27FC236}">
                <a16:creationId xmlns:a16="http://schemas.microsoft.com/office/drawing/2014/main" id="{F5C57B45-89E9-4CFB-A91D-C452B7CA90FB}"/>
              </a:ext>
            </a:extLst>
          </p:cNvPr>
          <p:cNvSpPr txBox="1"/>
          <p:nvPr/>
        </p:nvSpPr>
        <p:spPr>
          <a:xfrm>
            <a:off x="7493680" y="2449535"/>
            <a:ext cx="3226641" cy="415498"/>
          </a:xfrm>
          <a:prstGeom prst="rect">
            <a:avLst/>
          </a:prstGeom>
          <a:noFill/>
        </p:spPr>
        <p:txBody>
          <a:bodyPr wrap="square">
            <a:spAutoFit/>
          </a:bodyPr>
          <a:lstStyle/>
          <a:p>
            <a:pPr algn="ctr"/>
            <a:endParaRPr lang="en-US" altLang="ja-JP" sz="300" dirty="0">
              <a:latin typeface="Segoe UI Light" panose="020B0502040204020203" pitchFamily="34" charset="0"/>
              <a:ea typeface="+mj-ea"/>
              <a:cs typeface="Segoe UI Light" panose="020B0502040204020203" pitchFamily="34" charset="0"/>
            </a:endParaRPr>
          </a:p>
          <a:p>
            <a:pPr algn="ctr"/>
            <a:r>
              <a:rPr kumimoji="1" lang="en-US" altLang="ja-JP" sz="1800" dirty="0">
                <a:ea typeface="+mj-ea"/>
                <a:cs typeface="Segoe UI Light" panose="020B0502040204020203" pitchFamily="34" charset="0"/>
              </a:rPr>
              <a:t>Partner</a:t>
            </a:r>
            <a:r>
              <a:rPr kumimoji="1" lang="ja-JP" altLang="en-US" sz="1800" dirty="0">
                <a:latin typeface="Segoe UI Light" panose="020B0502040204020203" pitchFamily="34" charset="0"/>
                <a:ea typeface="+mj-ea"/>
                <a:cs typeface="Segoe UI Light" panose="020B0502040204020203" pitchFamily="34" charset="0"/>
              </a:rPr>
              <a:t>機関</a:t>
            </a:r>
            <a:r>
              <a:rPr lang="ja-JP" altLang="en-US" sz="1800" dirty="0">
                <a:latin typeface="Segoe UI Light" panose="020B0502040204020203" pitchFamily="34" charset="0"/>
                <a:ea typeface="+mj-ea"/>
                <a:cs typeface="Segoe UI Light" panose="020B0502040204020203" pitchFamily="34" charset="0"/>
              </a:rPr>
              <a:t>による認証</a:t>
            </a:r>
            <a:endParaRPr lang="ja-JP" altLang="en-US" dirty="0"/>
          </a:p>
        </p:txBody>
      </p:sp>
    </p:spTree>
    <p:extLst>
      <p:ext uri="{BB962C8B-B14F-4D97-AF65-F5344CB8AC3E}">
        <p14:creationId xmlns:p14="http://schemas.microsoft.com/office/powerpoint/2010/main" val="1440450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lang="ja-JP" altLang="en-US" sz="2400" b="1" dirty="0">
                <a:latin typeface="+mj-ea"/>
                <a:ea typeface="+mj-ea"/>
              </a:rPr>
              <a:t>国際標準化後、初の適合組織は「国内企業」から</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12</a:t>
            </a:fld>
            <a:endParaRPr lang="ja-JP" altLang="en-US" dirty="0"/>
          </a:p>
        </p:txBody>
      </p:sp>
      <p:pic>
        <p:nvPicPr>
          <p:cNvPr id="14" name="図 13">
            <a:extLst>
              <a:ext uri="{FF2B5EF4-FFF2-40B4-BE49-F238E27FC236}">
                <a16:creationId xmlns:a16="http://schemas.microsoft.com/office/drawing/2014/main" id="{751268C2-0F07-4988-9B76-35DEA95F1666}"/>
              </a:ext>
            </a:extLst>
          </p:cNvPr>
          <p:cNvPicPr>
            <a:picLocks noChangeAspect="1"/>
          </p:cNvPicPr>
          <p:nvPr/>
        </p:nvPicPr>
        <p:blipFill>
          <a:blip r:embed="rId2"/>
          <a:stretch>
            <a:fillRect/>
          </a:stretch>
        </p:blipFill>
        <p:spPr>
          <a:xfrm>
            <a:off x="6335215" y="2091934"/>
            <a:ext cx="5071587" cy="3834615"/>
          </a:xfrm>
          <a:prstGeom prst="rect">
            <a:avLst/>
          </a:prstGeom>
          <a:ln w="38100">
            <a:solidFill>
              <a:srgbClr val="0070C0"/>
            </a:solidFill>
          </a:ln>
        </p:spPr>
      </p:pic>
      <p:pic>
        <p:nvPicPr>
          <p:cNvPr id="17" name="図 16">
            <a:extLst>
              <a:ext uri="{FF2B5EF4-FFF2-40B4-BE49-F238E27FC236}">
                <a16:creationId xmlns:a16="http://schemas.microsoft.com/office/drawing/2014/main" id="{DB00A49E-8A2E-40A3-B08C-90C579BB96D2}"/>
              </a:ext>
            </a:extLst>
          </p:cNvPr>
          <p:cNvPicPr>
            <a:picLocks noChangeAspect="1"/>
          </p:cNvPicPr>
          <p:nvPr/>
        </p:nvPicPr>
        <p:blipFill>
          <a:blip r:embed="rId3"/>
          <a:stretch>
            <a:fillRect/>
          </a:stretch>
        </p:blipFill>
        <p:spPr>
          <a:xfrm>
            <a:off x="890270" y="2091935"/>
            <a:ext cx="5071586" cy="3834614"/>
          </a:xfrm>
          <a:prstGeom prst="rect">
            <a:avLst/>
          </a:prstGeom>
          <a:ln w="38100">
            <a:solidFill>
              <a:srgbClr val="0070C0"/>
            </a:solidFill>
          </a:ln>
        </p:spPr>
      </p:pic>
      <p:sp>
        <p:nvSpPr>
          <p:cNvPr id="18" name="正方形/長方形 17">
            <a:extLst>
              <a:ext uri="{FF2B5EF4-FFF2-40B4-BE49-F238E27FC236}">
                <a16:creationId xmlns:a16="http://schemas.microsoft.com/office/drawing/2014/main" id="{88AFCE15-1DED-4539-929E-31A723A92374}"/>
              </a:ext>
            </a:extLst>
          </p:cNvPr>
          <p:cNvSpPr/>
          <p:nvPr/>
        </p:nvSpPr>
        <p:spPr>
          <a:xfrm>
            <a:off x="2986939" y="5968584"/>
            <a:ext cx="2974917" cy="276999"/>
          </a:xfrm>
          <a:prstGeom prst="rect">
            <a:avLst/>
          </a:prstGeom>
        </p:spPr>
        <p:txBody>
          <a:bodyPr wrap="none">
            <a:spAutoFit/>
          </a:bodyPr>
          <a:lstStyle/>
          <a:p>
            <a:r>
              <a:rPr lang="en-US" altLang="ja-JP" sz="1200" dirty="0">
                <a:cs typeface="Segoe UI Light" panose="020B0502040204020203" pitchFamily="34" charset="0"/>
                <a:hlinkClick r:id="rId4"/>
              </a:rPr>
              <a:t>https://www.iso.org/standard/81039.html</a:t>
            </a:r>
            <a:endParaRPr lang="en-US" altLang="ja-JP" sz="1200" dirty="0">
              <a:cs typeface="Segoe UI Light" panose="020B0502040204020203" pitchFamily="34" charset="0"/>
            </a:endParaRPr>
          </a:p>
        </p:txBody>
      </p:sp>
      <p:sp>
        <p:nvSpPr>
          <p:cNvPr id="19" name="正方形/長方形 18">
            <a:extLst>
              <a:ext uri="{FF2B5EF4-FFF2-40B4-BE49-F238E27FC236}">
                <a16:creationId xmlns:a16="http://schemas.microsoft.com/office/drawing/2014/main" id="{9A17C8DB-5255-4A8A-9353-DA41F16CD2B7}"/>
              </a:ext>
            </a:extLst>
          </p:cNvPr>
          <p:cNvSpPr/>
          <p:nvPr/>
        </p:nvSpPr>
        <p:spPr>
          <a:xfrm>
            <a:off x="6335215" y="5968584"/>
            <a:ext cx="5099666" cy="276999"/>
          </a:xfrm>
          <a:prstGeom prst="rect">
            <a:avLst/>
          </a:prstGeom>
        </p:spPr>
        <p:txBody>
          <a:bodyPr wrap="none">
            <a:spAutoFit/>
          </a:bodyPr>
          <a:lstStyle/>
          <a:p>
            <a:r>
              <a:rPr lang="en-US" altLang="ja-JP" sz="1200" dirty="0">
                <a:cs typeface="Segoe UI Light" panose="020B0502040204020203" pitchFamily="34" charset="0"/>
                <a:hlinkClick r:id="rId5"/>
              </a:rPr>
              <a:t>https://www.openchainproject.org/featured/2020/12/15/toyota-iso-5230</a:t>
            </a:r>
            <a:endParaRPr lang="en-US" altLang="ja-JP" sz="1200" dirty="0">
              <a:cs typeface="Segoe UI Light" panose="020B0502040204020203" pitchFamily="34" charset="0"/>
            </a:endParaRPr>
          </a:p>
        </p:txBody>
      </p:sp>
    </p:spTree>
    <p:extLst>
      <p:ext uri="{BB962C8B-B14F-4D97-AF65-F5344CB8AC3E}">
        <p14:creationId xmlns:p14="http://schemas.microsoft.com/office/powerpoint/2010/main" val="1817601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90272"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13</a:t>
            </a:fld>
            <a:endParaRPr lang="ja-JP" altLang="en-US" dirty="0"/>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2"/>
              </a:rPr>
              <a:t>https://www.openchainproject.org/news</a:t>
            </a:r>
            <a:endParaRPr lang="ja-JP" altLang="en-US" sz="1400" dirty="0">
              <a:ea typeface="BIZ UDPゴシック" panose="020B0400000000000000" pitchFamily="50" charset="-128"/>
            </a:endParaRPr>
          </a:p>
        </p:txBody>
      </p:sp>
      <p:sp>
        <p:nvSpPr>
          <p:cNvPr id="33" name="正方形/長方形 32">
            <a:extLst>
              <a:ext uri="{FF2B5EF4-FFF2-40B4-BE49-F238E27FC236}">
                <a16:creationId xmlns:a16="http://schemas.microsoft.com/office/drawing/2014/main" id="{864F98CB-94B2-41AC-AF66-F27036F5AAF9}"/>
              </a:ext>
            </a:extLst>
          </p:cNvPr>
          <p:cNvSpPr/>
          <p:nvPr/>
        </p:nvSpPr>
        <p:spPr>
          <a:xfrm>
            <a:off x="890270" y="1947634"/>
            <a:ext cx="10411459" cy="560512"/>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b="1" kern="0" dirty="0">
                <a:solidFill>
                  <a:prstClr val="white"/>
                </a:solidFill>
                <a:latin typeface="+mj-lt"/>
                <a:ea typeface="BIZ UDPゴシック" panose="020B0400000000000000" pitchFamily="50" charset="-128"/>
              </a:rPr>
              <a:t>適合を宣言する組織</a:t>
            </a:r>
            <a:endParaRPr kumimoji="0" lang="ja-JP" altLang="en-US" sz="1800" b="1" i="0" u="none" strike="noStrike" kern="0" cap="none" spc="0" normalizeH="0" baseline="0" noProof="0" dirty="0">
              <a:ln>
                <a:noFill/>
              </a:ln>
              <a:solidFill>
                <a:prstClr val="white"/>
              </a:solidFill>
              <a:effectLst/>
              <a:uLnTx/>
              <a:uFillTx/>
              <a:latin typeface="+mj-ea"/>
              <a:ea typeface="+mj-ea"/>
              <a:cs typeface="+mn-cs"/>
            </a:endParaRPr>
          </a:p>
        </p:txBody>
      </p:sp>
      <p:sp>
        <p:nvSpPr>
          <p:cNvPr id="34" name="正方形/長方形 33">
            <a:extLst>
              <a:ext uri="{FF2B5EF4-FFF2-40B4-BE49-F238E27FC236}">
                <a16:creationId xmlns:a16="http://schemas.microsoft.com/office/drawing/2014/main" id="{7DCEE829-0E30-42C1-86A8-632519F8201E}"/>
              </a:ext>
            </a:extLst>
          </p:cNvPr>
          <p:cNvSpPr/>
          <p:nvPr/>
        </p:nvSpPr>
        <p:spPr>
          <a:xfrm>
            <a:off x="890270" y="2508145"/>
            <a:ext cx="10411459" cy="3767659"/>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graphicFrame>
        <p:nvGraphicFramePr>
          <p:cNvPr id="7" name="表 7">
            <a:extLst>
              <a:ext uri="{FF2B5EF4-FFF2-40B4-BE49-F238E27FC236}">
                <a16:creationId xmlns:a16="http://schemas.microsoft.com/office/drawing/2014/main" id="{E1AA7771-1D73-40EB-9861-17FF19381440}"/>
              </a:ext>
            </a:extLst>
          </p:cNvPr>
          <p:cNvGraphicFramePr>
            <a:graphicFrameLocks noGrp="1"/>
          </p:cNvGraphicFramePr>
          <p:nvPr>
            <p:extLst>
              <p:ext uri="{D42A27DB-BD31-4B8C-83A1-F6EECF244321}">
                <p14:modId xmlns:p14="http://schemas.microsoft.com/office/powerpoint/2010/main" val="3965227977"/>
              </p:ext>
            </p:extLst>
          </p:nvPr>
        </p:nvGraphicFramePr>
        <p:xfrm>
          <a:off x="1066387" y="2625012"/>
          <a:ext cx="3208433" cy="3354002"/>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87486">
                <a:tc>
                  <a:txBody>
                    <a:bodyPr/>
                    <a:lstStyle/>
                    <a:p>
                      <a:r>
                        <a:rPr kumimoji="1" lang="en-US" altLang="ja-JP" sz="1200" b="0" dirty="0"/>
                        <a:t>2020/12/01</a:t>
                      </a:r>
                      <a:endParaRPr kumimoji="1" lang="ja-JP" altLang="en-US" sz="1200" b="0" dirty="0">
                        <a:latin typeface="+mn-lt"/>
                      </a:endParaRPr>
                    </a:p>
                  </a:txBody>
                  <a:tcPr anchor="ctr"/>
                </a:tc>
                <a:tc>
                  <a:txBody>
                    <a:bodyPr/>
                    <a:lstStyle/>
                    <a:p>
                      <a:r>
                        <a:rPr kumimoji="1" lang="ja-JP" altLang="en-US" sz="1200" b="0" dirty="0"/>
                        <a:t>トヨタ自動車</a:t>
                      </a:r>
                      <a:endParaRPr kumimoji="1" lang="ja-JP" altLang="en-US" sz="1200" b="0" dirty="0">
                        <a:latin typeface="+mn-lt"/>
                      </a:endParaRPr>
                    </a:p>
                  </a:txBody>
                  <a:tcPr anchor="ctr"/>
                </a:tc>
                <a:extLst>
                  <a:ext uri="{0D108BD9-81ED-4DB2-BD59-A6C34878D82A}">
                    <a16:rowId xmlns:a16="http://schemas.microsoft.com/office/drawing/2014/main" val="2262074657"/>
                  </a:ext>
                </a:extLst>
              </a:tr>
              <a:tr h="287486">
                <a:tc>
                  <a:txBody>
                    <a:bodyPr/>
                    <a:lstStyle/>
                    <a:p>
                      <a:r>
                        <a:rPr kumimoji="1" lang="en-US" altLang="ja-JP" sz="1200" b="0" dirty="0"/>
                        <a:t>2020/12/15</a:t>
                      </a:r>
                      <a:endParaRPr kumimoji="1" lang="ja-JP" altLang="en-US" sz="1200" b="0" dirty="0">
                        <a:latin typeface="+mn-lt"/>
                      </a:endParaRPr>
                    </a:p>
                  </a:txBody>
                  <a:tcPr anchor="ctr"/>
                </a:tc>
                <a:tc>
                  <a:txBody>
                    <a:bodyPr/>
                    <a:lstStyle/>
                    <a:p>
                      <a:r>
                        <a:rPr kumimoji="1" lang="en-US" altLang="ja-JP" sz="1200" b="0" dirty="0"/>
                        <a:t>NCSOFT</a:t>
                      </a:r>
                      <a:endParaRPr kumimoji="1" lang="ja-JP" altLang="en-US" sz="1200" b="0" dirty="0">
                        <a:latin typeface="+mn-lt"/>
                      </a:endParaRPr>
                    </a:p>
                  </a:txBody>
                  <a:tcPr anchor="ctr"/>
                </a:tc>
                <a:extLst>
                  <a:ext uri="{0D108BD9-81ED-4DB2-BD59-A6C34878D82A}">
                    <a16:rowId xmlns:a16="http://schemas.microsoft.com/office/drawing/2014/main" val="2092766118"/>
                  </a:ext>
                </a:extLst>
              </a:tr>
              <a:tr h="287486">
                <a:tc>
                  <a:txBody>
                    <a:bodyPr/>
                    <a:lstStyle/>
                    <a:p>
                      <a:r>
                        <a:rPr kumimoji="1" lang="en-US" altLang="ja-JP" sz="1200" b="0" dirty="0"/>
                        <a:t>2020/12/17</a:t>
                      </a:r>
                      <a:endParaRPr kumimoji="1" lang="en-US" altLang="ja-JP" sz="1200" b="0" dirty="0">
                        <a:latin typeface="+mn-lt"/>
                      </a:endParaRPr>
                    </a:p>
                  </a:txBody>
                  <a:tcPr anchor="ctr"/>
                </a:tc>
                <a:tc>
                  <a:txBody>
                    <a:bodyPr/>
                    <a:lstStyle/>
                    <a:p>
                      <a:r>
                        <a:rPr kumimoji="1" lang="en-US" altLang="ja-JP" sz="1200" b="0" dirty="0"/>
                        <a:t>Cisco</a:t>
                      </a:r>
                      <a:endParaRPr kumimoji="1" lang="ja-JP" altLang="en-US" sz="1200" b="0" dirty="0">
                        <a:latin typeface="+mn-lt"/>
                      </a:endParaRPr>
                    </a:p>
                  </a:txBody>
                  <a:tcPr anchor="ctr"/>
                </a:tc>
                <a:extLst>
                  <a:ext uri="{0D108BD9-81ED-4DB2-BD59-A6C34878D82A}">
                    <a16:rowId xmlns:a16="http://schemas.microsoft.com/office/drawing/2014/main" val="444808631"/>
                  </a:ext>
                </a:extLst>
              </a:tr>
              <a:tr h="287486">
                <a:tc>
                  <a:txBody>
                    <a:bodyPr/>
                    <a:lstStyle/>
                    <a:p>
                      <a:r>
                        <a:rPr kumimoji="1" lang="en-US" altLang="ja-JP" sz="1200" b="0" dirty="0"/>
                        <a:t>2021/01/13</a:t>
                      </a:r>
                      <a:endParaRPr kumimoji="1" lang="ja-JP" altLang="en-US" sz="1200" b="0" dirty="0">
                        <a:latin typeface="+mn-lt"/>
                      </a:endParaRPr>
                    </a:p>
                  </a:txBody>
                  <a:tcPr anchor="ctr"/>
                </a:tc>
                <a:tc>
                  <a:txBody>
                    <a:bodyPr/>
                    <a:lstStyle/>
                    <a:p>
                      <a:r>
                        <a:rPr kumimoji="1" lang="en-US" altLang="ja-JP" sz="1200" b="0" dirty="0"/>
                        <a:t>NTT</a:t>
                      </a:r>
                      <a:r>
                        <a:rPr kumimoji="1" lang="ja-JP" altLang="en-US" sz="1200" b="0" dirty="0"/>
                        <a:t>データ</a:t>
                      </a:r>
                      <a:endParaRPr kumimoji="1" lang="ja-JP" altLang="en-US" sz="1200" b="0" dirty="0">
                        <a:latin typeface="+mn-lt"/>
                      </a:endParaRPr>
                    </a:p>
                  </a:txBody>
                  <a:tcPr anchor="ctr"/>
                </a:tc>
                <a:extLst>
                  <a:ext uri="{0D108BD9-81ED-4DB2-BD59-A6C34878D82A}">
                    <a16:rowId xmlns:a16="http://schemas.microsoft.com/office/drawing/2014/main" val="2639739016"/>
                  </a:ext>
                </a:extLst>
              </a:tr>
              <a:tr h="287486">
                <a:tc>
                  <a:txBody>
                    <a:bodyPr/>
                    <a:lstStyle/>
                    <a:p>
                      <a:r>
                        <a:rPr kumimoji="1" lang="en-US" altLang="ja-JP" sz="1200" b="0" dirty="0"/>
                        <a:t>2021/02/01</a:t>
                      </a:r>
                      <a:endParaRPr kumimoji="1" lang="ja-JP" altLang="en-US" sz="1200" b="0" dirty="0">
                        <a:latin typeface="+mn-lt"/>
                      </a:endParaRPr>
                    </a:p>
                  </a:txBody>
                  <a:tcPr anchor="ctr"/>
                </a:tc>
                <a:tc>
                  <a:txBody>
                    <a:bodyPr/>
                    <a:lstStyle/>
                    <a:p>
                      <a:r>
                        <a:rPr kumimoji="1" lang="en-US" altLang="ja-JP" sz="1200" b="0" dirty="0"/>
                        <a:t>Microsoft</a:t>
                      </a:r>
                      <a:endParaRPr kumimoji="1" lang="ja-JP" altLang="en-US" sz="1200" b="0" dirty="0">
                        <a:latin typeface="+mn-lt"/>
                      </a:endParaRPr>
                    </a:p>
                  </a:txBody>
                  <a:tcPr anchor="ctr"/>
                </a:tc>
                <a:extLst>
                  <a:ext uri="{0D108BD9-81ED-4DB2-BD59-A6C34878D82A}">
                    <a16:rowId xmlns:a16="http://schemas.microsoft.com/office/drawing/2014/main" val="2794214248"/>
                  </a:ext>
                </a:extLst>
              </a:tr>
              <a:tr h="287486">
                <a:tc>
                  <a:txBody>
                    <a:bodyPr/>
                    <a:lstStyle/>
                    <a:p>
                      <a:r>
                        <a:rPr kumimoji="1" lang="en-US" altLang="ja-JP" sz="1200" b="0" dirty="0"/>
                        <a:t>2021/02/08</a:t>
                      </a:r>
                      <a:endParaRPr kumimoji="1" lang="ja-JP" altLang="en-US" sz="1200" b="0" dirty="0">
                        <a:latin typeface="+mn-lt"/>
                      </a:endParaRPr>
                    </a:p>
                  </a:txBody>
                  <a:tcPr anchor="ctr"/>
                </a:tc>
                <a:tc>
                  <a:txBody>
                    <a:bodyPr/>
                    <a:lstStyle/>
                    <a:p>
                      <a:r>
                        <a:rPr kumimoji="1" lang="ja-JP" altLang="en-US" sz="1200" b="0" dirty="0"/>
                        <a:t>日立製作所</a:t>
                      </a:r>
                      <a:endParaRPr kumimoji="1" lang="ja-JP" altLang="en-US" sz="1200" b="0" dirty="0">
                        <a:latin typeface="+mn-lt"/>
                      </a:endParaRPr>
                    </a:p>
                  </a:txBody>
                  <a:tcPr anchor="ctr"/>
                </a:tc>
                <a:extLst>
                  <a:ext uri="{0D108BD9-81ED-4DB2-BD59-A6C34878D82A}">
                    <a16:rowId xmlns:a16="http://schemas.microsoft.com/office/drawing/2014/main" val="540462212"/>
                  </a:ext>
                </a:extLst>
              </a:tr>
              <a:tr h="287486">
                <a:tc>
                  <a:txBody>
                    <a:bodyPr/>
                    <a:lstStyle/>
                    <a:p>
                      <a:r>
                        <a:rPr kumimoji="1" lang="en-US" altLang="ja-JP" sz="1200" b="0" dirty="0"/>
                        <a:t>2021/03/02</a:t>
                      </a:r>
                      <a:endParaRPr kumimoji="1" lang="ja-JP" altLang="en-US" sz="1200" b="0" dirty="0">
                        <a:latin typeface="+mn-lt"/>
                      </a:endParaRPr>
                    </a:p>
                  </a:txBody>
                  <a:tcPr anchor="ctr"/>
                </a:tc>
                <a:tc>
                  <a:txBody>
                    <a:bodyPr/>
                    <a:lstStyle/>
                    <a:p>
                      <a:r>
                        <a:rPr kumimoji="1" lang="en-US" altLang="ja-JP" sz="1200" b="0" dirty="0"/>
                        <a:t>LG</a:t>
                      </a:r>
                      <a:endParaRPr kumimoji="1" lang="ja-JP" altLang="en-US" sz="1200" b="0" dirty="0">
                        <a:latin typeface="+mn-lt"/>
                      </a:endParaRPr>
                    </a:p>
                  </a:txBody>
                  <a:tcPr anchor="ctr"/>
                </a:tc>
                <a:extLst>
                  <a:ext uri="{0D108BD9-81ED-4DB2-BD59-A6C34878D82A}">
                    <a16:rowId xmlns:a16="http://schemas.microsoft.com/office/drawing/2014/main" val="2390079455"/>
                  </a:ext>
                </a:extLst>
              </a:tr>
              <a:tr h="479142">
                <a:tc>
                  <a:txBody>
                    <a:bodyPr/>
                    <a:lstStyle/>
                    <a:p>
                      <a:r>
                        <a:rPr kumimoji="1" lang="en-US" altLang="ja-JP" sz="1200" b="0" dirty="0"/>
                        <a:t>2021/04/06</a:t>
                      </a:r>
                      <a:endParaRPr kumimoji="1" lang="ja-JP" altLang="en-US" sz="1200" b="0" dirty="0">
                        <a:latin typeface="+mn-lt"/>
                      </a:endParaRPr>
                    </a:p>
                  </a:txBody>
                  <a:tcPr anchor="ctr"/>
                </a:tc>
                <a:tc>
                  <a:txBody>
                    <a:bodyPr/>
                    <a:lstStyle/>
                    <a:p>
                      <a:r>
                        <a:rPr kumimoji="1" lang="en-US" altLang="ja-JP" sz="1200" b="0" dirty="0"/>
                        <a:t>Nanjing Fujitsu Nanda Software Technology Co., Ltd.</a:t>
                      </a:r>
                      <a:endParaRPr kumimoji="1" lang="ja-JP" altLang="en-US" sz="1200" b="0" dirty="0">
                        <a:latin typeface="+mn-lt"/>
                      </a:endParaRPr>
                    </a:p>
                  </a:txBody>
                  <a:tcPr anchor="ctr"/>
                </a:tc>
                <a:extLst>
                  <a:ext uri="{0D108BD9-81ED-4DB2-BD59-A6C34878D82A}">
                    <a16:rowId xmlns:a16="http://schemas.microsoft.com/office/drawing/2014/main" val="3080294371"/>
                  </a:ext>
                </a:extLst>
              </a:tr>
              <a:tr h="287486">
                <a:tc>
                  <a:txBody>
                    <a:bodyPr/>
                    <a:lstStyle/>
                    <a:p>
                      <a:r>
                        <a:rPr kumimoji="1" lang="en-US" altLang="ja-JP" sz="1200" b="0" dirty="0"/>
                        <a:t>2021/04/22</a:t>
                      </a:r>
                      <a:endParaRPr kumimoji="1" lang="ja-JP" altLang="en-US" sz="1200" b="0" dirty="0">
                        <a:latin typeface="+mn-lt"/>
                      </a:endParaRPr>
                    </a:p>
                  </a:txBody>
                  <a:tcPr anchor="ctr"/>
                </a:tc>
                <a:tc>
                  <a:txBody>
                    <a:bodyPr/>
                    <a:lstStyle/>
                    <a:p>
                      <a:r>
                        <a:rPr kumimoji="1" lang="en-US" altLang="ja-JP" sz="1200" b="0" dirty="0" err="1"/>
                        <a:t>Keitaro</a:t>
                      </a:r>
                      <a:endParaRPr kumimoji="1" lang="ja-JP" altLang="en-US" sz="1200" b="0" dirty="0">
                        <a:latin typeface="+mn-lt"/>
                      </a:endParaRPr>
                    </a:p>
                  </a:txBody>
                  <a:tcPr anchor="ctr"/>
                </a:tc>
                <a:extLst>
                  <a:ext uri="{0D108BD9-81ED-4DB2-BD59-A6C34878D82A}">
                    <a16:rowId xmlns:a16="http://schemas.microsoft.com/office/drawing/2014/main" val="2466994459"/>
                  </a:ext>
                </a:extLst>
              </a:tr>
              <a:tr h="287486">
                <a:tc>
                  <a:txBody>
                    <a:bodyPr/>
                    <a:lstStyle/>
                    <a:p>
                      <a:r>
                        <a:rPr kumimoji="1" lang="en-US" altLang="ja-JP" sz="1200" b="0" dirty="0"/>
                        <a:t>2021/07/07</a:t>
                      </a:r>
                      <a:endParaRPr kumimoji="1" lang="ja-JP" altLang="en-US" sz="1200" b="0" dirty="0">
                        <a:latin typeface="+mn-lt"/>
                      </a:endParaRPr>
                    </a:p>
                  </a:txBody>
                  <a:tcPr anchor="ctr"/>
                </a:tc>
                <a:tc>
                  <a:txBody>
                    <a:bodyPr/>
                    <a:lstStyle/>
                    <a:p>
                      <a:r>
                        <a:rPr kumimoji="1" lang="en-US" altLang="ja-JP" sz="1200" b="0" dirty="0"/>
                        <a:t>Samsung Electronics</a:t>
                      </a:r>
                      <a:endParaRPr kumimoji="1" lang="ja-JP" altLang="en-US" sz="1200" b="0" dirty="0">
                        <a:latin typeface="+mn-lt"/>
                      </a:endParaRPr>
                    </a:p>
                  </a:txBody>
                  <a:tcPr anchor="ctr"/>
                </a:tc>
                <a:extLst>
                  <a:ext uri="{0D108BD9-81ED-4DB2-BD59-A6C34878D82A}">
                    <a16:rowId xmlns:a16="http://schemas.microsoft.com/office/drawing/2014/main" val="2494498816"/>
                  </a:ext>
                </a:extLst>
              </a:tr>
              <a:tr h="287486">
                <a:tc>
                  <a:txBody>
                    <a:bodyPr/>
                    <a:lstStyle/>
                    <a:p>
                      <a:r>
                        <a:rPr kumimoji="1" lang="en-US" altLang="ja-JP" sz="1200" b="0" dirty="0"/>
                        <a:t>2021/07/13</a:t>
                      </a:r>
                      <a:endParaRPr kumimoji="1" lang="ja-JP" altLang="en-US" sz="1200" b="0" dirty="0">
                        <a:latin typeface="+mn-lt"/>
                      </a:endParaRPr>
                    </a:p>
                  </a:txBody>
                  <a:tcPr anchor="ctr"/>
                </a:tc>
                <a:tc>
                  <a:txBody>
                    <a:bodyPr/>
                    <a:lstStyle/>
                    <a:p>
                      <a:r>
                        <a:rPr kumimoji="1" lang="en-US" altLang="ja-JP" sz="1200" b="0" dirty="0"/>
                        <a:t>Bosch</a:t>
                      </a:r>
                      <a:endParaRPr kumimoji="1" lang="ja-JP" altLang="en-US" sz="1200" b="0" dirty="0">
                        <a:latin typeface="+mn-lt"/>
                      </a:endParaRPr>
                    </a:p>
                  </a:txBody>
                  <a:tcPr anchor="ctr"/>
                </a:tc>
                <a:extLst>
                  <a:ext uri="{0D108BD9-81ED-4DB2-BD59-A6C34878D82A}">
                    <a16:rowId xmlns:a16="http://schemas.microsoft.com/office/drawing/2014/main" val="310194859"/>
                  </a:ext>
                </a:extLst>
              </a:tr>
            </a:tbl>
          </a:graphicData>
        </a:graphic>
      </p:graphicFrame>
      <p:graphicFrame>
        <p:nvGraphicFramePr>
          <p:cNvPr id="48" name="表 7">
            <a:extLst>
              <a:ext uri="{FF2B5EF4-FFF2-40B4-BE49-F238E27FC236}">
                <a16:creationId xmlns:a16="http://schemas.microsoft.com/office/drawing/2014/main" id="{273CA5C8-D895-4FED-840E-2C4C1338199E}"/>
              </a:ext>
            </a:extLst>
          </p:cNvPr>
          <p:cNvGraphicFramePr>
            <a:graphicFrameLocks noGrp="1"/>
          </p:cNvGraphicFramePr>
          <p:nvPr>
            <p:extLst>
              <p:ext uri="{D42A27DB-BD31-4B8C-83A1-F6EECF244321}">
                <p14:modId xmlns:p14="http://schemas.microsoft.com/office/powerpoint/2010/main" val="3506371867"/>
              </p:ext>
            </p:extLst>
          </p:nvPr>
        </p:nvGraphicFramePr>
        <p:xfrm>
          <a:off x="4491783" y="2649737"/>
          <a:ext cx="3208434" cy="3062575"/>
        </p:xfrm>
        <a:graphic>
          <a:graphicData uri="http://schemas.openxmlformats.org/drawingml/2006/table">
            <a:tbl>
              <a:tblPr firstRow="1" bandRow="1">
                <a:tableStyleId>{2D5ABB26-0587-4C30-8999-92F81FD0307C}</a:tableStyleId>
              </a:tblPr>
              <a:tblGrid>
                <a:gridCol w="961570">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93326">
                <a:tc>
                  <a:txBody>
                    <a:bodyPr/>
                    <a:lstStyle/>
                    <a:p>
                      <a:r>
                        <a:rPr kumimoji="1" lang="en-US" altLang="ja-JP" sz="1200" b="0" dirty="0"/>
                        <a:t>2021/08/09</a:t>
                      </a:r>
                      <a:endParaRPr kumimoji="1" lang="ja-JP" altLang="en-US" sz="1200" b="0" dirty="0">
                        <a:latin typeface="+mn-lt"/>
                      </a:endParaRPr>
                    </a:p>
                  </a:txBody>
                  <a:tcPr anchor="ctr"/>
                </a:tc>
                <a:tc>
                  <a:txBody>
                    <a:bodyPr/>
                    <a:lstStyle/>
                    <a:p>
                      <a:r>
                        <a:rPr kumimoji="1" lang="en-US" altLang="ja-JP" sz="1200" b="0" dirty="0"/>
                        <a:t>Sony Semiconductor</a:t>
                      </a:r>
                      <a:endParaRPr kumimoji="1" lang="ja-JP" altLang="en-US" sz="1200" b="0" dirty="0">
                        <a:latin typeface="+mn-lt"/>
                      </a:endParaRPr>
                    </a:p>
                  </a:txBody>
                  <a:tcPr anchor="ctr"/>
                </a:tc>
                <a:extLst>
                  <a:ext uri="{0D108BD9-81ED-4DB2-BD59-A6C34878D82A}">
                    <a16:rowId xmlns:a16="http://schemas.microsoft.com/office/drawing/2014/main" val="2262074657"/>
                  </a:ext>
                </a:extLst>
              </a:tr>
              <a:tr h="293326">
                <a:tc>
                  <a:txBody>
                    <a:bodyPr/>
                    <a:lstStyle/>
                    <a:p>
                      <a:r>
                        <a:rPr kumimoji="1" lang="en-US" altLang="ja-JP" sz="1200" dirty="0"/>
                        <a:t>2021/08/19</a:t>
                      </a:r>
                      <a:endParaRPr kumimoji="1" lang="ja-JP" altLang="en-US" sz="1200" dirty="0">
                        <a:latin typeface="+mn-lt"/>
                      </a:endParaRPr>
                    </a:p>
                  </a:txBody>
                  <a:tcPr anchor="ctr"/>
                </a:tc>
                <a:tc>
                  <a:txBody>
                    <a:bodyPr/>
                    <a:lstStyle/>
                    <a:p>
                      <a:r>
                        <a:rPr kumimoji="1" lang="en-US" altLang="ja-JP" sz="1200" dirty="0"/>
                        <a:t>QCT</a:t>
                      </a:r>
                      <a:endParaRPr kumimoji="1" lang="ja-JP" altLang="en-US" sz="1200" dirty="0">
                        <a:latin typeface="+mn-lt"/>
                      </a:endParaRPr>
                    </a:p>
                  </a:txBody>
                  <a:tcPr anchor="ctr"/>
                </a:tc>
                <a:extLst>
                  <a:ext uri="{0D108BD9-81ED-4DB2-BD59-A6C34878D82A}">
                    <a16:rowId xmlns:a16="http://schemas.microsoft.com/office/drawing/2014/main" val="2092766118"/>
                  </a:ext>
                </a:extLst>
              </a:tr>
              <a:tr h="293326">
                <a:tc>
                  <a:txBody>
                    <a:bodyPr/>
                    <a:lstStyle/>
                    <a:p>
                      <a:r>
                        <a:rPr kumimoji="1" lang="en-US" altLang="ja-JP" sz="1200" dirty="0"/>
                        <a:t>2021/08/22</a:t>
                      </a:r>
                      <a:endParaRPr kumimoji="1" lang="en-US" altLang="ja-JP" sz="1200" dirty="0">
                        <a:latin typeface="+mn-lt"/>
                      </a:endParaRPr>
                    </a:p>
                  </a:txBody>
                  <a:tcPr anchor="ctr"/>
                </a:tc>
                <a:tc>
                  <a:txBody>
                    <a:bodyPr/>
                    <a:lstStyle/>
                    <a:p>
                      <a:r>
                        <a:rPr kumimoji="1" lang="en-US" altLang="ja-JP" sz="1200" dirty="0" err="1"/>
                        <a:t>Coontec</a:t>
                      </a:r>
                      <a:endParaRPr kumimoji="1" lang="ja-JP" altLang="en-US" sz="1200" dirty="0">
                        <a:latin typeface="+mn-lt"/>
                      </a:endParaRPr>
                    </a:p>
                  </a:txBody>
                  <a:tcPr anchor="ctr"/>
                </a:tc>
                <a:extLst>
                  <a:ext uri="{0D108BD9-81ED-4DB2-BD59-A6C34878D82A}">
                    <a16:rowId xmlns:a16="http://schemas.microsoft.com/office/drawing/2014/main" val="444808631"/>
                  </a:ext>
                </a:extLst>
              </a:tr>
              <a:tr h="293326">
                <a:tc>
                  <a:txBody>
                    <a:bodyPr/>
                    <a:lstStyle/>
                    <a:p>
                      <a:r>
                        <a:rPr kumimoji="1" lang="en-US" altLang="ja-JP" sz="1200" dirty="0"/>
                        <a:t>2021/09/07</a:t>
                      </a:r>
                      <a:endParaRPr kumimoji="1" lang="ja-JP" altLang="en-US" sz="1200" dirty="0">
                        <a:latin typeface="+mn-lt"/>
                      </a:endParaRPr>
                    </a:p>
                  </a:txBody>
                  <a:tcPr anchor="ctr"/>
                </a:tc>
                <a:tc>
                  <a:txBody>
                    <a:bodyPr/>
                    <a:lstStyle/>
                    <a:p>
                      <a:r>
                        <a:rPr kumimoji="1" lang="en-US" altLang="ja-JP" sz="1200" dirty="0"/>
                        <a:t>Woven Planet</a:t>
                      </a:r>
                      <a:endParaRPr kumimoji="1" lang="ja-JP" altLang="en-US" sz="1200" dirty="0">
                        <a:latin typeface="+mn-lt"/>
                      </a:endParaRPr>
                    </a:p>
                  </a:txBody>
                  <a:tcPr anchor="ctr"/>
                </a:tc>
                <a:extLst>
                  <a:ext uri="{0D108BD9-81ED-4DB2-BD59-A6C34878D82A}">
                    <a16:rowId xmlns:a16="http://schemas.microsoft.com/office/drawing/2014/main" val="2639739016"/>
                  </a:ext>
                </a:extLst>
              </a:tr>
              <a:tr h="293326">
                <a:tc>
                  <a:txBody>
                    <a:bodyPr/>
                    <a:lstStyle/>
                    <a:p>
                      <a:r>
                        <a:rPr kumimoji="1" lang="en-US" altLang="ja-JP" sz="1200" dirty="0"/>
                        <a:t>2021/09/08</a:t>
                      </a:r>
                      <a:endParaRPr kumimoji="1" lang="ja-JP" altLang="en-US" sz="1200" dirty="0">
                        <a:latin typeface="+mn-lt"/>
                      </a:endParaRPr>
                    </a:p>
                  </a:txBody>
                  <a:tcPr anchor="ctr"/>
                </a:tc>
                <a:tc>
                  <a:txBody>
                    <a:bodyPr/>
                    <a:lstStyle/>
                    <a:p>
                      <a:r>
                        <a:rPr kumimoji="1" lang="en-US" altLang="ja-JP" sz="1200" dirty="0"/>
                        <a:t>Synology</a:t>
                      </a:r>
                      <a:endParaRPr kumimoji="1" lang="ja-JP" altLang="en-US" sz="1200" dirty="0">
                        <a:latin typeface="+mn-lt"/>
                      </a:endParaRPr>
                    </a:p>
                  </a:txBody>
                  <a:tcPr anchor="ctr"/>
                </a:tc>
                <a:extLst>
                  <a:ext uri="{0D108BD9-81ED-4DB2-BD59-A6C34878D82A}">
                    <a16:rowId xmlns:a16="http://schemas.microsoft.com/office/drawing/2014/main" val="2794214248"/>
                  </a:ext>
                </a:extLst>
              </a:tr>
              <a:tr h="293326">
                <a:tc>
                  <a:txBody>
                    <a:bodyPr/>
                    <a:lstStyle/>
                    <a:p>
                      <a:r>
                        <a:rPr kumimoji="1" lang="en-US" altLang="ja-JP" sz="1200" dirty="0"/>
                        <a:t>2021/09/08</a:t>
                      </a:r>
                      <a:endParaRPr kumimoji="1" lang="ja-JP" altLang="en-US" sz="1200" dirty="0">
                        <a:latin typeface="+mn-lt"/>
                      </a:endParaRPr>
                    </a:p>
                  </a:txBody>
                  <a:tcPr anchor="ctr"/>
                </a:tc>
                <a:tc>
                  <a:txBody>
                    <a:bodyPr/>
                    <a:lstStyle/>
                    <a:p>
                      <a:r>
                        <a:rPr kumimoji="1" lang="en-US" altLang="ja-JP" sz="1200" dirty="0"/>
                        <a:t>SK Telecom</a:t>
                      </a:r>
                      <a:endParaRPr kumimoji="1" lang="ja-JP" altLang="en-US" sz="1200" dirty="0">
                        <a:latin typeface="+mn-lt"/>
                      </a:endParaRPr>
                    </a:p>
                  </a:txBody>
                  <a:tcPr anchor="ctr"/>
                </a:tc>
                <a:extLst>
                  <a:ext uri="{0D108BD9-81ED-4DB2-BD59-A6C34878D82A}">
                    <a16:rowId xmlns:a16="http://schemas.microsoft.com/office/drawing/2014/main" val="540462212"/>
                  </a:ext>
                </a:extLst>
              </a:tr>
              <a:tr h="293326">
                <a:tc>
                  <a:txBody>
                    <a:bodyPr/>
                    <a:lstStyle/>
                    <a:p>
                      <a:r>
                        <a:rPr kumimoji="1" lang="en-US" altLang="ja-JP" sz="1200" dirty="0"/>
                        <a:t>2021/10/19</a:t>
                      </a:r>
                      <a:endParaRPr kumimoji="1" lang="ja-JP" altLang="en-US" sz="1200" dirty="0">
                        <a:latin typeface="+mn-lt"/>
                      </a:endParaRPr>
                    </a:p>
                  </a:txBody>
                  <a:tcPr anchor="ctr"/>
                </a:tc>
                <a:tc>
                  <a:txBody>
                    <a:bodyPr/>
                    <a:lstStyle/>
                    <a:p>
                      <a:r>
                        <a:rPr kumimoji="1" lang="en-US" altLang="ja-JP" sz="1200" dirty="0"/>
                        <a:t>NEC</a:t>
                      </a:r>
                      <a:endParaRPr kumimoji="1" lang="ja-JP" altLang="en-US" sz="1200" dirty="0">
                        <a:latin typeface="+mn-lt"/>
                      </a:endParaRPr>
                    </a:p>
                  </a:txBody>
                  <a:tcPr anchor="ctr"/>
                </a:tc>
                <a:extLst>
                  <a:ext uri="{0D108BD9-81ED-4DB2-BD59-A6C34878D82A}">
                    <a16:rowId xmlns:a16="http://schemas.microsoft.com/office/drawing/2014/main" val="2390079455"/>
                  </a:ext>
                </a:extLst>
              </a:tr>
              <a:tr h="422641">
                <a:tc>
                  <a:txBody>
                    <a:bodyPr/>
                    <a:lstStyle/>
                    <a:p>
                      <a:r>
                        <a:rPr kumimoji="1" lang="en-US" altLang="ja-JP" sz="1200" dirty="0"/>
                        <a:t>2021/12/15</a:t>
                      </a:r>
                      <a:endParaRPr kumimoji="1" lang="ja-JP" altLang="en-US" sz="1200" dirty="0">
                        <a:latin typeface="+mn-lt"/>
                      </a:endParaRPr>
                    </a:p>
                  </a:txBody>
                  <a:tcPr anchor="ctr"/>
                </a:tc>
                <a:tc>
                  <a:txBody>
                    <a:bodyPr/>
                    <a:lstStyle/>
                    <a:p>
                      <a:r>
                        <a:rPr kumimoji="1" lang="en-US" altLang="ja-JP" sz="1200" dirty="0"/>
                        <a:t>ETRI</a:t>
                      </a:r>
                      <a:endParaRPr kumimoji="1" lang="ja-JP" altLang="en-US" sz="1200" dirty="0">
                        <a:latin typeface="+mn-lt"/>
                      </a:endParaRPr>
                    </a:p>
                  </a:txBody>
                  <a:tcPr anchor="ctr"/>
                </a:tc>
                <a:extLst>
                  <a:ext uri="{0D108BD9-81ED-4DB2-BD59-A6C34878D82A}">
                    <a16:rowId xmlns:a16="http://schemas.microsoft.com/office/drawing/2014/main" val="3080294371"/>
                  </a:ext>
                </a:extLst>
              </a:tr>
              <a:tr h="293326">
                <a:tc>
                  <a:txBody>
                    <a:bodyPr/>
                    <a:lstStyle/>
                    <a:p>
                      <a:r>
                        <a:rPr kumimoji="1" lang="en-US" altLang="ja-JP" sz="1200" dirty="0"/>
                        <a:t>2022/01/24</a:t>
                      </a:r>
                      <a:endParaRPr kumimoji="1" lang="ja-JP" altLang="en-US" sz="1200" dirty="0">
                        <a:latin typeface="+mn-lt"/>
                      </a:endParaRPr>
                    </a:p>
                  </a:txBody>
                  <a:tcPr anchor="ctr"/>
                </a:tc>
                <a:tc>
                  <a:txBody>
                    <a:bodyPr/>
                    <a:lstStyle/>
                    <a:p>
                      <a:r>
                        <a:rPr kumimoji="1" lang="en-US" altLang="ja-JP" sz="1200" dirty="0" err="1"/>
                        <a:t>Kakaobank</a:t>
                      </a:r>
                      <a:endParaRPr kumimoji="1" lang="ja-JP" altLang="en-US" sz="1200" dirty="0">
                        <a:latin typeface="+mn-lt"/>
                      </a:endParaRPr>
                    </a:p>
                  </a:txBody>
                  <a:tcPr anchor="ctr"/>
                </a:tc>
                <a:extLst>
                  <a:ext uri="{0D108BD9-81ED-4DB2-BD59-A6C34878D82A}">
                    <a16:rowId xmlns:a16="http://schemas.microsoft.com/office/drawing/2014/main" val="2466994459"/>
                  </a:ext>
                </a:extLst>
              </a:tr>
              <a:tr h="293326">
                <a:tc>
                  <a:txBody>
                    <a:bodyPr/>
                    <a:lstStyle/>
                    <a:p>
                      <a:r>
                        <a:rPr kumimoji="1" lang="en-US" altLang="ja-JP" sz="1200" dirty="0"/>
                        <a:t>2022/01/24</a:t>
                      </a:r>
                      <a:endParaRPr kumimoji="1" lang="ja-JP" altLang="en-US" sz="1200" dirty="0">
                        <a:latin typeface="+mn-lt"/>
                      </a:endParaRPr>
                    </a:p>
                  </a:txBody>
                  <a:tcPr anchor="ctr"/>
                </a:tc>
                <a:tc>
                  <a:txBody>
                    <a:bodyPr/>
                    <a:lstStyle/>
                    <a:p>
                      <a:r>
                        <a:rPr kumimoji="1" lang="en-US" altLang="ja-JP" sz="1200" dirty="0" err="1"/>
                        <a:t>Kakao</a:t>
                      </a:r>
                      <a:endParaRPr kumimoji="1" lang="ja-JP" altLang="en-US" sz="1200" dirty="0">
                        <a:latin typeface="+mn-lt"/>
                      </a:endParaRPr>
                    </a:p>
                  </a:txBody>
                  <a:tcPr anchor="ctr"/>
                </a:tc>
                <a:extLst>
                  <a:ext uri="{0D108BD9-81ED-4DB2-BD59-A6C34878D82A}">
                    <a16:rowId xmlns:a16="http://schemas.microsoft.com/office/drawing/2014/main" val="2494498816"/>
                  </a:ext>
                </a:extLst>
              </a:tr>
            </a:tbl>
          </a:graphicData>
        </a:graphic>
      </p:graphicFrame>
      <p:graphicFrame>
        <p:nvGraphicFramePr>
          <p:cNvPr id="51" name="表 7">
            <a:extLst>
              <a:ext uri="{FF2B5EF4-FFF2-40B4-BE49-F238E27FC236}">
                <a16:creationId xmlns:a16="http://schemas.microsoft.com/office/drawing/2014/main" id="{D499D961-93DA-4A35-B4CD-489E9679BD8E}"/>
              </a:ext>
            </a:extLst>
          </p:cNvPr>
          <p:cNvGraphicFramePr>
            <a:graphicFrameLocks noGrp="1"/>
          </p:cNvGraphicFramePr>
          <p:nvPr>
            <p:extLst>
              <p:ext uri="{D42A27DB-BD31-4B8C-83A1-F6EECF244321}">
                <p14:modId xmlns:p14="http://schemas.microsoft.com/office/powerpoint/2010/main" val="3089952526"/>
              </p:ext>
            </p:extLst>
          </p:nvPr>
        </p:nvGraphicFramePr>
        <p:xfrm>
          <a:off x="7917181" y="2646382"/>
          <a:ext cx="3208431" cy="3141232"/>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2">
                  <a:extLst>
                    <a:ext uri="{9D8B030D-6E8A-4147-A177-3AD203B41FA5}">
                      <a16:colId xmlns:a16="http://schemas.microsoft.com/office/drawing/2014/main" val="2128274504"/>
                    </a:ext>
                  </a:extLst>
                </a:gridCol>
              </a:tblGrid>
              <a:tr h="477172">
                <a:tc>
                  <a:txBody>
                    <a:bodyPr/>
                    <a:lstStyle/>
                    <a:p>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200" dirty="0" err="1"/>
                        <a:t>GBase</a:t>
                      </a:r>
                      <a:r>
                        <a:rPr kumimoji="1" lang="en-US" altLang="ja-JP" sz="1200" dirty="0"/>
                        <a:t> 8a from General Data Technology Co., Ltd. (GBASE)</a:t>
                      </a:r>
                    </a:p>
                  </a:txBody>
                  <a:tcPr anchor="ctr"/>
                </a:tc>
                <a:extLst>
                  <a:ext uri="{0D108BD9-81ED-4DB2-BD59-A6C34878D82A}">
                    <a16:rowId xmlns:a16="http://schemas.microsoft.com/office/drawing/2014/main" val="2262074657"/>
                  </a:ext>
                </a:extLst>
              </a:tr>
              <a:tr h="47572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err="1"/>
                        <a:t>KingbaseES</a:t>
                      </a:r>
                      <a:r>
                        <a:rPr kumimoji="1" lang="en-US" altLang="ja-JP" sz="1200" dirty="0"/>
                        <a:t> V8 from CETC </a:t>
                      </a:r>
                      <a:r>
                        <a:rPr kumimoji="1" lang="en-US" altLang="ja-JP" sz="1200" dirty="0" err="1"/>
                        <a:t>Kingbase</a:t>
                      </a:r>
                      <a:endParaRPr kumimoji="1" lang="en-US" altLang="ja-JP" sz="1200" dirty="0"/>
                    </a:p>
                  </a:txBody>
                  <a:tcPr anchor="ctr"/>
                </a:tc>
                <a:extLst>
                  <a:ext uri="{0D108BD9-81ED-4DB2-BD59-A6C34878D82A}">
                    <a16:rowId xmlns:a16="http://schemas.microsoft.com/office/drawing/2014/main" val="4162676925"/>
                  </a:ext>
                </a:extLst>
              </a:tr>
              <a:tr h="47572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err="1"/>
                        <a:t>Tidb</a:t>
                      </a:r>
                      <a:r>
                        <a:rPr kumimoji="1" lang="en-US" altLang="ja-JP" sz="1200" dirty="0"/>
                        <a:t> enterprise v4.0 from </a:t>
                      </a:r>
                      <a:r>
                        <a:rPr kumimoji="1" lang="en-US" altLang="ja-JP" sz="1200" dirty="0" err="1"/>
                        <a:t>PingCap</a:t>
                      </a:r>
                      <a:endParaRPr kumimoji="1" lang="ja-JP" altLang="en-US" sz="1200" dirty="0">
                        <a:latin typeface="+mn-lt"/>
                      </a:endParaRPr>
                    </a:p>
                  </a:txBody>
                  <a:tcPr anchor="ctr"/>
                </a:tc>
                <a:extLst>
                  <a:ext uri="{0D108BD9-81ED-4DB2-BD59-A6C34878D82A}">
                    <a16:rowId xmlns:a16="http://schemas.microsoft.com/office/drawing/2014/main" val="1341878069"/>
                  </a:ext>
                </a:extLst>
              </a:tr>
              <a:tr h="285435">
                <a:tc>
                  <a:txBody>
                    <a:bodyPr/>
                    <a:lstStyle/>
                    <a:p>
                      <a:r>
                        <a:rPr kumimoji="1" lang="en-US" altLang="ja-JP" sz="1200" dirty="0"/>
                        <a:t>2022/03/17</a:t>
                      </a:r>
                      <a:endParaRPr kumimoji="1" lang="ja-JP" altLang="en-US" sz="1200" dirty="0">
                        <a:latin typeface="+mn-lt"/>
                      </a:endParaRPr>
                    </a:p>
                  </a:txBody>
                  <a:tcPr anchor="ctr"/>
                </a:tc>
                <a:tc>
                  <a:txBody>
                    <a:bodyPr/>
                    <a:lstStyle/>
                    <a:p>
                      <a:r>
                        <a:rPr kumimoji="1" lang="en-US" altLang="ja-JP" sz="1200" dirty="0"/>
                        <a:t>BlackBerry</a:t>
                      </a:r>
                      <a:endParaRPr kumimoji="1" lang="ja-JP" altLang="en-US" sz="1200" dirty="0">
                        <a:latin typeface="+mn-lt"/>
                      </a:endParaRPr>
                    </a:p>
                  </a:txBody>
                  <a:tcPr anchor="ctr"/>
                </a:tc>
                <a:extLst>
                  <a:ext uri="{0D108BD9-81ED-4DB2-BD59-A6C34878D82A}">
                    <a16:rowId xmlns:a16="http://schemas.microsoft.com/office/drawing/2014/main" val="2092766118"/>
                  </a:ext>
                </a:extLst>
              </a:tr>
              <a:tr h="285435">
                <a:tc>
                  <a:txBody>
                    <a:bodyPr/>
                    <a:lstStyle/>
                    <a:p>
                      <a:r>
                        <a:rPr kumimoji="1" lang="en-US" altLang="ja-JP" sz="1200" dirty="0"/>
                        <a:t>2022/03/28</a:t>
                      </a:r>
                      <a:endParaRPr kumimoji="1" lang="en-US" altLang="ja-JP" sz="1200" dirty="0">
                        <a:latin typeface="+mn-lt"/>
                      </a:endParaRPr>
                    </a:p>
                  </a:txBody>
                  <a:tcPr anchor="ctr"/>
                </a:tc>
                <a:tc>
                  <a:txBody>
                    <a:bodyPr/>
                    <a:lstStyle/>
                    <a:p>
                      <a:r>
                        <a:rPr kumimoji="1" lang="en-US" altLang="ja-JP" sz="1200" dirty="0" err="1"/>
                        <a:t>Revenera</a:t>
                      </a:r>
                      <a:endParaRPr kumimoji="1" lang="ja-JP" altLang="en-US" sz="1200" dirty="0">
                        <a:latin typeface="+mn-lt"/>
                      </a:endParaRPr>
                    </a:p>
                  </a:txBody>
                  <a:tcPr anchor="ctr"/>
                </a:tc>
                <a:extLst>
                  <a:ext uri="{0D108BD9-81ED-4DB2-BD59-A6C34878D82A}">
                    <a16:rowId xmlns:a16="http://schemas.microsoft.com/office/drawing/2014/main" val="444808631"/>
                  </a:ext>
                </a:extLst>
              </a:tr>
              <a:tr h="285435">
                <a:tc>
                  <a:txBody>
                    <a:bodyPr/>
                    <a:lstStyle/>
                    <a:p>
                      <a:r>
                        <a:rPr kumimoji="1" lang="en-US" altLang="ja-JP" sz="1200" dirty="0"/>
                        <a:t>2022/03/28</a:t>
                      </a:r>
                      <a:endParaRPr kumimoji="1" lang="ja-JP" altLang="en-US" sz="1200" dirty="0">
                        <a:latin typeface="+mn-lt"/>
                      </a:endParaRPr>
                    </a:p>
                  </a:txBody>
                  <a:tcPr anchor="ctr"/>
                </a:tc>
                <a:tc>
                  <a:txBody>
                    <a:bodyPr/>
                    <a:lstStyle/>
                    <a:p>
                      <a:r>
                        <a:rPr kumimoji="1" lang="en-US" altLang="ja-JP" sz="1200" dirty="0"/>
                        <a:t>SAP</a:t>
                      </a:r>
                      <a:endParaRPr kumimoji="1" lang="ja-JP" altLang="en-US" sz="1200" dirty="0">
                        <a:latin typeface="+mn-lt"/>
                      </a:endParaRPr>
                    </a:p>
                  </a:txBody>
                  <a:tcPr anchor="ctr"/>
                </a:tc>
                <a:extLst>
                  <a:ext uri="{0D108BD9-81ED-4DB2-BD59-A6C34878D82A}">
                    <a16:rowId xmlns:a16="http://schemas.microsoft.com/office/drawing/2014/main" val="2639739016"/>
                  </a:ext>
                </a:extLst>
              </a:tr>
              <a:tr h="285435">
                <a:tc>
                  <a:txBody>
                    <a:bodyPr/>
                    <a:lstStyle/>
                    <a:p>
                      <a:r>
                        <a:rPr kumimoji="1" lang="en-US" altLang="ja-JP" sz="1200" dirty="0"/>
                        <a:t>2022/04/06</a:t>
                      </a:r>
                      <a:endParaRPr kumimoji="1" lang="ja-JP" altLang="en-US" sz="1200" dirty="0">
                        <a:latin typeface="+mn-lt"/>
                      </a:endParaRPr>
                    </a:p>
                  </a:txBody>
                  <a:tcPr anchor="ctr"/>
                </a:tc>
                <a:tc>
                  <a:txBody>
                    <a:bodyPr/>
                    <a:lstStyle/>
                    <a:p>
                      <a:r>
                        <a:rPr kumimoji="1" lang="en-US" altLang="ja-JP" sz="1200" dirty="0"/>
                        <a:t>TOSHIBA</a:t>
                      </a:r>
                    </a:p>
                  </a:txBody>
                  <a:tcPr anchor="ctr"/>
                </a:tc>
                <a:extLst>
                  <a:ext uri="{0D108BD9-81ED-4DB2-BD59-A6C34878D82A}">
                    <a16:rowId xmlns:a16="http://schemas.microsoft.com/office/drawing/2014/main" val="2794214248"/>
                  </a:ext>
                </a:extLst>
              </a:tr>
              <a:tr h="285435">
                <a:tc>
                  <a:txBody>
                    <a:bodyPr/>
                    <a:lstStyle/>
                    <a:p>
                      <a:r>
                        <a:rPr kumimoji="1" lang="en-US" altLang="ja-JP" sz="1200" dirty="0">
                          <a:latin typeface="+mn-lt"/>
                        </a:rPr>
                        <a:t>2022/05/24</a:t>
                      </a:r>
                      <a:endParaRPr kumimoji="1" lang="ja-JP" altLang="en-US" sz="1200" dirty="0">
                        <a:latin typeface="+mn-lt"/>
                      </a:endParaRPr>
                    </a:p>
                  </a:txBody>
                  <a:tcPr anchor="ctr"/>
                </a:tc>
                <a:tc>
                  <a:txBody>
                    <a:bodyPr/>
                    <a:lstStyle/>
                    <a:p>
                      <a:r>
                        <a:rPr kumimoji="1" lang="en-US" altLang="ja-JP" sz="1200" dirty="0">
                          <a:latin typeface="+mn-lt"/>
                        </a:rPr>
                        <a:t>ZTE</a:t>
                      </a:r>
                      <a:endParaRPr kumimoji="1" lang="ja-JP" altLang="en-US" sz="1200" dirty="0">
                        <a:latin typeface="+mn-lt"/>
                      </a:endParaRPr>
                    </a:p>
                  </a:txBody>
                  <a:tcPr anchor="ctr"/>
                </a:tc>
                <a:extLst>
                  <a:ext uri="{0D108BD9-81ED-4DB2-BD59-A6C34878D82A}">
                    <a16:rowId xmlns:a16="http://schemas.microsoft.com/office/drawing/2014/main" val="2494498816"/>
                  </a:ext>
                </a:extLst>
              </a:tr>
              <a:tr h="28543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2022/07/13</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Samsung SDS</a:t>
                      </a:r>
                      <a:endParaRPr kumimoji="1" lang="ja-JP" altLang="en-US" sz="1200" dirty="0">
                        <a:latin typeface="+mn-lt"/>
                      </a:endParaRPr>
                    </a:p>
                  </a:txBody>
                  <a:tcPr anchor="ctr"/>
                </a:tc>
                <a:extLst>
                  <a:ext uri="{0D108BD9-81ED-4DB2-BD59-A6C34878D82A}">
                    <a16:rowId xmlns:a16="http://schemas.microsoft.com/office/drawing/2014/main" val="310194859"/>
                  </a:ext>
                </a:extLst>
              </a:tr>
            </a:tbl>
          </a:graphicData>
        </a:graphic>
      </p:graphicFrame>
    </p:spTree>
    <p:extLst>
      <p:ext uri="{BB962C8B-B14F-4D97-AF65-F5344CB8AC3E}">
        <p14:creationId xmlns:p14="http://schemas.microsoft.com/office/powerpoint/2010/main" val="4229028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71A6632B-A426-4926-8A1E-34DDD4ADDEA8}"/>
              </a:ext>
            </a:extLst>
          </p:cNvPr>
          <p:cNvSpPr/>
          <p:nvPr/>
        </p:nvSpPr>
        <p:spPr>
          <a:xfrm>
            <a:off x="5000741" y="2497454"/>
            <a:ext cx="6920749" cy="3787398"/>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正方形/長方形 16">
            <a:extLst>
              <a:ext uri="{FF2B5EF4-FFF2-40B4-BE49-F238E27FC236}">
                <a16:creationId xmlns:a16="http://schemas.microsoft.com/office/drawing/2014/main" id="{8AD15251-3681-41E3-89A7-5784B059BC23}"/>
              </a:ext>
            </a:extLst>
          </p:cNvPr>
          <p:cNvSpPr/>
          <p:nvPr/>
        </p:nvSpPr>
        <p:spPr>
          <a:xfrm>
            <a:off x="890270" y="2517193"/>
            <a:ext cx="3809792" cy="3767659"/>
          </a:xfrm>
          <a:prstGeom prst="rect">
            <a:avLst/>
          </a:prstGeom>
          <a:solidFill>
            <a:sysClr val="window" lastClr="FFFFFF"/>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14</a:t>
            </a:fld>
            <a:endParaRPr lang="ja-JP" altLang="en-US" dirty="0"/>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2"/>
              </a:rPr>
              <a:t>https://www.openchainproject.org/news</a:t>
            </a:r>
            <a:endParaRPr lang="ja-JP" altLang="en-US" sz="1400" dirty="0">
              <a:ea typeface="BIZ UDPゴシック" panose="020B0400000000000000" pitchFamily="50" charset="-128"/>
            </a:endParaRPr>
          </a:p>
        </p:txBody>
      </p:sp>
      <p:graphicFrame>
        <p:nvGraphicFramePr>
          <p:cNvPr id="12" name="表 7">
            <a:extLst>
              <a:ext uri="{FF2B5EF4-FFF2-40B4-BE49-F238E27FC236}">
                <a16:creationId xmlns:a16="http://schemas.microsoft.com/office/drawing/2014/main" id="{7E980264-696C-4ED4-9624-C34F7E811FB8}"/>
              </a:ext>
            </a:extLst>
          </p:cNvPr>
          <p:cNvGraphicFramePr>
            <a:graphicFrameLocks noGrp="1"/>
          </p:cNvGraphicFramePr>
          <p:nvPr>
            <p:extLst>
              <p:ext uri="{D42A27DB-BD31-4B8C-83A1-F6EECF244321}">
                <p14:modId xmlns:p14="http://schemas.microsoft.com/office/powerpoint/2010/main" val="910588758"/>
              </p:ext>
            </p:extLst>
          </p:nvPr>
        </p:nvGraphicFramePr>
        <p:xfrm>
          <a:off x="1190949" y="2647801"/>
          <a:ext cx="3208433" cy="1645920"/>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70522">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a:t>Ericsson</a:t>
                      </a:r>
                      <a:endParaRPr kumimoji="1" lang="ja-JP" altLang="en-US" sz="1200" dirty="0">
                        <a:latin typeface="+mn-lt"/>
                      </a:endParaRPr>
                    </a:p>
                  </a:txBody>
                  <a:tcPr anchor="ctr"/>
                </a:tc>
                <a:extLst>
                  <a:ext uri="{0D108BD9-81ED-4DB2-BD59-A6C34878D82A}">
                    <a16:rowId xmlns:a16="http://schemas.microsoft.com/office/drawing/2014/main" val="2262074657"/>
                  </a:ext>
                </a:extLst>
              </a:tr>
              <a:tr h="270522">
                <a:tc>
                  <a:txBody>
                    <a:bodyPr/>
                    <a:lstStyle/>
                    <a:p>
                      <a:r>
                        <a:rPr kumimoji="1" lang="en-US" altLang="ja-JP" sz="1200" dirty="0"/>
                        <a:t>2021/08/17</a:t>
                      </a:r>
                      <a:endParaRPr kumimoji="1" lang="ja-JP" altLang="en-US" sz="1200" dirty="0">
                        <a:latin typeface="+mn-lt"/>
                      </a:endParaRPr>
                    </a:p>
                  </a:txBody>
                  <a:tcPr anchor="ctr"/>
                </a:tc>
                <a:tc>
                  <a:txBody>
                    <a:bodyPr/>
                    <a:lstStyle/>
                    <a:p>
                      <a:r>
                        <a:rPr kumimoji="1" lang="en-US" altLang="ja-JP" sz="1200" dirty="0"/>
                        <a:t>HUAWEI</a:t>
                      </a:r>
                      <a:endParaRPr kumimoji="1" lang="ja-JP" altLang="en-US" sz="1200" dirty="0">
                        <a:latin typeface="+mn-lt"/>
                      </a:endParaRPr>
                    </a:p>
                  </a:txBody>
                  <a:tcPr anchor="ctr"/>
                </a:tc>
                <a:extLst>
                  <a:ext uri="{0D108BD9-81ED-4DB2-BD59-A6C34878D82A}">
                    <a16:rowId xmlns:a16="http://schemas.microsoft.com/office/drawing/2014/main" val="2092766118"/>
                  </a:ext>
                </a:extLst>
              </a:tr>
              <a:tr h="270522">
                <a:tc>
                  <a:txBody>
                    <a:bodyPr/>
                    <a:lstStyle/>
                    <a:p>
                      <a:r>
                        <a:rPr kumimoji="1" lang="en-US" altLang="ja-JP" sz="1200" dirty="0"/>
                        <a:t>2022/02/09</a:t>
                      </a:r>
                      <a:endParaRPr kumimoji="1" lang="ja-JP" altLang="en-US" sz="1200" dirty="0">
                        <a:latin typeface="+mn-lt"/>
                      </a:endParaRPr>
                    </a:p>
                  </a:txBody>
                  <a:tcPr anchor="ctr"/>
                </a:tc>
                <a:tc>
                  <a:txBody>
                    <a:bodyPr/>
                    <a:lstStyle/>
                    <a:p>
                      <a:r>
                        <a:rPr kumimoji="1" lang="en-US" altLang="ja-JP" sz="1200" dirty="0"/>
                        <a:t>NEC</a:t>
                      </a:r>
                      <a:endParaRPr kumimoji="1" lang="ja-JP" altLang="en-US" sz="1200" dirty="0">
                        <a:latin typeface="+mn-lt"/>
                      </a:endParaRPr>
                    </a:p>
                  </a:txBody>
                  <a:tcPr anchor="ctr"/>
                </a:tc>
                <a:extLst>
                  <a:ext uri="{0D108BD9-81ED-4DB2-BD59-A6C34878D82A}">
                    <a16:rowId xmlns:a16="http://schemas.microsoft.com/office/drawing/2014/main" val="2466994459"/>
                  </a:ext>
                </a:extLst>
              </a:tr>
              <a:tr h="270522">
                <a:tc>
                  <a:txBody>
                    <a:bodyPr/>
                    <a:lstStyle/>
                    <a:p>
                      <a:r>
                        <a:rPr kumimoji="1" lang="en-US" altLang="ja-JP" sz="1200" dirty="0"/>
                        <a:t>2022/02/16</a:t>
                      </a:r>
                      <a:endParaRPr kumimoji="1" lang="ja-JP" altLang="en-US" sz="1200" dirty="0">
                        <a:latin typeface="+mn-lt"/>
                      </a:endParaRPr>
                    </a:p>
                  </a:txBody>
                  <a:tcPr anchor="ctr"/>
                </a:tc>
                <a:tc>
                  <a:txBody>
                    <a:bodyPr/>
                    <a:lstStyle/>
                    <a:p>
                      <a:r>
                        <a:rPr kumimoji="1" lang="en-US" altLang="ja-JP" sz="1200" dirty="0"/>
                        <a:t>HONOR</a:t>
                      </a:r>
                      <a:endParaRPr kumimoji="1" lang="ja-JP" altLang="en-US" sz="1200" dirty="0">
                        <a:latin typeface="+mn-lt"/>
                      </a:endParaRPr>
                    </a:p>
                  </a:txBody>
                  <a:tcPr anchor="ctr"/>
                </a:tc>
                <a:extLst>
                  <a:ext uri="{0D108BD9-81ED-4DB2-BD59-A6C34878D82A}">
                    <a16:rowId xmlns:a16="http://schemas.microsoft.com/office/drawing/2014/main" val="2494498816"/>
                  </a:ext>
                </a:extLst>
              </a:tr>
              <a:tr h="270522">
                <a:tc>
                  <a:txBody>
                    <a:bodyPr/>
                    <a:lstStyle/>
                    <a:p>
                      <a:r>
                        <a:rPr kumimoji="1" lang="en-US" altLang="ja-JP" sz="1200" dirty="0"/>
                        <a:t>2022/03/08</a:t>
                      </a:r>
                      <a:endParaRPr kumimoji="1" lang="ja-JP" altLang="en-US" sz="1200" dirty="0">
                        <a:latin typeface="+mn-lt"/>
                      </a:endParaRPr>
                    </a:p>
                  </a:txBody>
                  <a:tcPr anchor="ctr"/>
                </a:tc>
                <a:tc>
                  <a:txBody>
                    <a:bodyPr/>
                    <a:lstStyle/>
                    <a:p>
                      <a:r>
                        <a:rPr kumimoji="1" lang="en-US" altLang="ja-JP" sz="1200" dirty="0"/>
                        <a:t>BLOCK</a:t>
                      </a:r>
                      <a:endParaRPr kumimoji="1" lang="ja-JP" altLang="en-US" sz="1200" dirty="0">
                        <a:latin typeface="+mn-lt"/>
                      </a:endParaRPr>
                    </a:p>
                  </a:txBody>
                  <a:tcPr anchor="ctr"/>
                </a:tc>
                <a:extLst>
                  <a:ext uri="{0D108BD9-81ED-4DB2-BD59-A6C34878D82A}">
                    <a16:rowId xmlns:a16="http://schemas.microsoft.com/office/drawing/2014/main" val="310194859"/>
                  </a:ext>
                </a:extLst>
              </a:tr>
              <a:tr h="270522">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2485590647"/>
                  </a:ext>
                </a:extLst>
              </a:tr>
            </a:tbl>
          </a:graphicData>
        </a:graphic>
      </p:graphicFrame>
      <p:graphicFrame>
        <p:nvGraphicFramePr>
          <p:cNvPr id="13" name="表 7">
            <a:extLst>
              <a:ext uri="{FF2B5EF4-FFF2-40B4-BE49-F238E27FC236}">
                <a16:creationId xmlns:a16="http://schemas.microsoft.com/office/drawing/2014/main" id="{A14D60EB-19D9-48FE-A201-2D0A151D9443}"/>
              </a:ext>
            </a:extLst>
          </p:cNvPr>
          <p:cNvGraphicFramePr>
            <a:graphicFrameLocks noGrp="1"/>
          </p:cNvGraphicFramePr>
          <p:nvPr>
            <p:extLst>
              <p:ext uri="{D42A27DB-BD31-4B8C-83A1-F6EECF244321}">
                <p14:modId xmlns:p14="http://schemas.microsoft.com/office/powerpoint/2010/main" val="582384577"/>
              </p:ext>
            </p:extLst>
          </p:nvPr>
        </p:nvGraphicFramePr>
        <p:xfrm>
          <a:off x="5131863" y="2639333"/>
          <a:ext cx="3208433" cy="3231327"/>
        </p:xfrm>
        <a:graphic>
          <a:graphicData uri="http://schemas.openxmlformats.org/drawingml/2006/table">
            <a:tbl>
              <a:tblPr firstRow="1" bandRow="1">
                <a:tableStyleId>{2D5ABB26-0587-4C30-8999-92F81FD0307C}</a:tableStyleId>
              </a:tblPr>
              <a:tblGrid>
                <a:gridCol w="961570">
                  <a:extLst>
                    <a:ext uri="{9D8B030D-6E8A-4147-A177-3AD203B41FA5}">
                      <a16:colId xmlns:a16="http://schemas.microsoft.com/office/drawing/2014/main" val="3035973476"/>
                    </a:ext>
                  </a:extLst>
                </a:gridCol>
                <a:gridCol w="2246863">
                  <a:extLst>
                    <a:ext uri="{9D8B030D-6E8A-4147-A177-3AD203B41FA5}">
                      <a16:colId xmlns:a16="http://schemas.microsoft.com/office/drawing/2014/main" val="2128274504"/>
                    </a:ext>
                  </a:extLst>
                </a:gridCol>
              </a:tblGrid>
              <a:tr h="293757">
                <a:tc>
                  <a:txBody>
                    <a:bodyPr/>
                    <a:lstStyle/>
                    <a:p>
                      <a:r>
                        <a:rPr kumimoji="1" lang="en-US" altLang="ja-JP" sz="1200" dirty="0"/>
                        <a:t>2020/12/15</a:t>
                      </a:r>
                      <a:endParaRPr kumimoji="1" lang="ja-JP" altLang="en-US" sz="1200" dirty="0">
                        <a:latin typeface="+mn-lt"/>
                      </a:endParaRPr>
                    </a:p>
                  </a:txBody>
                  <a:tcPr anchor="ctr"/>
                </a:tc>
                <a:tc>
                  <a:txBody>
                    <a:bodyPr/>
                    <a:lstStyle/>
                    <a:p>
                      <a:r>
                        <a:rPr kumimoji="1" lang="en-US" altLang="ja-JP" sz="1200" dirty="0"/>
                        <a:t>OSADL</a:t>
                      </a:r>
                      <a:endParaRPr kumimoji="1" lang="ja-JP" altLang="en-US" sz="1200" dirty="0">
                        <a:latin typeface="+mn-lt"/>
                      </a:endParaRPr>
                    </a:p>
                  </a:txBody>
                  <a:tcPr anchor="ctr"/>
                </a:tc>
                <a:extLst>
                  <a:ext uri="{0D108BD9-81ED-4DB2-BD59-A6C34878D82A}">
                    <a16:rowId xmlns:a16="http://schemas.microsoft.com/office/drawing/2014/main" val="2262074657"/>
                  </a:ext>
                </a:extLst>
              </a:tr>
              <a:tr h="293757">
                <a:tc>
                  <a:txBody>
                    <a:bodyPr/>
                    <a:lstStyle/>
                    <a:p>
                      <a:r>
                        <a:rPr kumimoji="1" lang="en-US" altLang="ja-JP" sz="1200" dirty="0"/>
                        <a:t>2020/12/17</a:t>
                      </a:r>
                      <a:endParaRPr kumimoji="1" lang="ja-JP" altLang="en-US" sz="1200" dirty="0">
                        <a:latin typeface="+mn-lt"/>
                      </a:endParaRPr>
                    </a:p>
                  </a:txBody>
                  <a:tcPr anchor="ctr"/>
                </a:tc>
                <a:tc>
                  <a:txBody>
                    <a:bodyPr/>
                    <a:lstStyle/>
                    <a:p>
                      <a:r>
                        <a:rPr kumimoji="1" lang="ja-JP" altLang="en-US" sz="1200" dirty="0"/>
                        <a:t>日立ソリューションズ</a:t>
                      </a:r>
                      <a:endParaRPr kumimoji="1" lang="ja-JP" altLang="en-US" sz="1200" dirty="0">
                        <a:latin typeface="+mn-lt"/>
                      </a:endParaRPr>
                    </a:p>
                  </a:txBody>
                  <a:tcPr anchor="ctr"/>
                </a:tc>
                <a:extLst>
                  <a:ext uri="{0D108BD9-81ED-4DB2-BD59-A6C34878D82A}">
                    <a16:rowId xmlns:a16="http://schemas.microsoft.com/office/drawing/2014/main" val="2092766118"/>
                  </a:ext>
                </a:extLst>
              </a:tr>
              <a:tr h="293757">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err="1"/>
                        <a:t>FOSSAare</a:t>
                      </a:r>
                      <a:endParaRPr kumimoji="1" lang="ja-JP" altLang="en-US" sz="1200" dirty="0">
                        <a:latin typeface="+mn-lt"/>
                      </a:endParaRPr>
                    </a:p>
                  </a:txBody>
                  <a:tcPr anchor="ctr"/>
                </a:tc>
                <a:extLst>
                  <a:ext uri="{0D108BD9-81ED-4DB2-BD59-A6C34878D82A}">
                    <a16:rowId xmlns:a16="http://schemas.microsoft.com/office/drawing/2014/main" val="2466994459"/>
                  </a:ext>
                </a:extLst>
              </a:tr>
              <a:tr h="293757">
                <a:tc>
                  <a:txBody>
                    <a:bodyPr/>
                    <a:lstStyle/>
                    <a:p>
                      <a:r>
                        <a:rPr kumimoji="1" lang="en-US" altLang="ja-JP" sz="1200" dirty="0"/>
                        <a:t>2021/01/12</a:t>
                      </a:r>
                      <a:endParaRPr kumimoji="1" lang="en-US" altLang="ja-JP" sz="1200" dirty="0">
                        <a:latin typeface="+mn-lt"/>
                      </a:endParaRPr>
                    </a:p>
                  </a:txBody>
                  <a:tcPr anchor="ctr"/>
                </a:tc>
                <a:tc>
                  <a:txBody>
                    <a:bodyPr/>
                    <a:lstStyle/>
                    <a:p>
                      <a:r>
                        <a:rPr kumimoji="1" lang="en-US" altLang="ja-JP" sz="1200" dirty="0" err="1"/>
                        <a:t>WhiteSource</a:t>
                      </a:r>
                      <a:endParaRPr kumimoji="1" lang="ja-JP" altLang="en-US" sz="1200" dirty="0">
                        <a:latin typeface="+mn-lt"/>
                      </a:endParaRPr>
                    </a:p>
                  </a:txBody>
                  <a:tcPr anchor="ctr"/>
                </a:tc>
                <a:extLst>
                  <a:ext uri="{0D108BD9-81ED-4DB2-BD59-A6C34878D82A}">
                    <a16:rowId xmlns:a16="http://schemas.microsoft.com/office/drawing/2014/main" val="2494498816"/>
                  </a:ext>
                </a:extLst>
              </a:tr>
              <a:tr h="293757">
                <a:tc>
                  <a:txBody>
                    <a:bodyPr/>
                    <a:lstStyle/>
                    <a:p>
                      <a:r>
                        <a:rPr kumimoji="1" lang="en-US" altLang="ja-JP" sz="1200" dirty="0"/>
                        <a:t>2021/01/13</a:t>
                      </a:r>
                      <a:endParaRPr kumimoji="1" lang="ja-JP" altLang="en-US" sz="1200" dirty="0">
                        <a:latin typeface="+mn-lt"/>
                      </a:endParaRPr>
                    </a:p>
                  </a:txBody>
                  <a:tcPr anchor="ctr"/>
                </a:tc>
                <a:tc>
                  <a:txBody>
                    <a:bodyPr/>
                    <a:lstStyle/>
                    <a:p>
                      <a:r>
                        <a:rPr kumimoji="1" lang="en-US" altLang="ja-JP" sz="1200" dirty="0" err="1"/>
                        <a:t>SeQuenX</a:t>
                      </a:r>
                      <a:endParaRPr kumimoji="1" lang="ja-JP" altLang="en-US" sz="1200" dirty="0">
                        <a:latin typeface="+mn-lt"/>
                      </a:endParaRPr>
                    </a:p>
                  </a:txBody>
                  <a:tcPr anchor="ctr"/>
                </a:tc>
                <a:extLst>
                  <a:ext uri="{0D108BD9-81ED-4DB2-BD59-A6C34878D82A}">
                    <a16:rowId xmlns:a16="http://schemas.microsoft.com/office/drawing/2014/main" val="310194859"/>
                  </a:ext>
                </a:extLst>
              </a:tr>
              <a:tr h="293757">
                <a:tc>
                  <a:txBody>
                    <a:bodyPr/>
                    <a:lstStyle/>
                    <a:p>
                      <a:r>
                        <a:rPr kumimoji="1" lang="en-US" altLang="ja-JP" sz="1200" dirty="0"/>
                        <a:t>2021/01/19</a:t>
                      </a:r>
                      <a:endParaRPr kumimoji="1" lang="ja-JP" altLang="en-US" sz="1200" dirty="0">
                        <a:latin typeface="+mn-lt"/>
                      </a:endParaRPr>
                    </a:p>
                  </a:txBody>
                  <a:tcPr anchor="ctr"/>
                </a:tc>
                <a:tc>
                  <a:txBody>
                    <a:bodyPr/>
                    <a:lstStyle/>
                    <a:p>
                      <a:r>
                        <a:rPr kumimoji="1" lang="en-US" altLang="ja-JP" sz="1200" dirty="0" err="1"/>
                        <a:t>Synergon</a:t>
                      </a:r>
                      <a:endParaRPr kumimoji="1" lang="ja-JP" altLang="en-US" sz="1200" dirty="0">
                        <a:latin typeface="+mn-lt"/>
                      </a:endParaRPr>
                    </a:p>
                  </a:txBody>
                  <a:tcPr anchor="ctr"/>
                </a:tc>
                <a:extLst>
                  <a:ext uri="{0D108BD9-81ED-4DB2-BD59-A6C34878D82A}">
                    <a16:rowId xmlns:a16="http://schemas.microsoft.com/office/drawing/2014/main" val="1085077434"/>
                  </a:ext>
                </a:extLst>
              </a:tr>
              <a:tr h="293757">
                <a:tc>
                  <a:txBody>
                    <a:bodyPr/>
                    <a:lstStyle/>
                    <a:p>
                      <a:r>
                        <a:rPr kumimoji="1" lang="en-US" altLang="ja-JP" sz="1200" dirty="0"/>
                        <a:t>2021/10/20</a:t>
                      </a:r>
                      <a:endParaRPr kumimoji="1" lang="ja-JP" altLang="en-US" sz="1200" dirty="0">
                        <a:latin typeface="+mn-lt"/>
                      </a:endParaRPr>
                    </a:p>
                  </a:txBody>
                  <a:tcPr anchor="ctr"/>
                </a:tc>
                <a:tc>
                  <a:txBody>
                    <a:bodyPr/>
                    <a:lstStyle/>
                    <a:p>
                      <a:r>
                        <a:rPr kumimoji="1" lang="en-US" altLang="ja-JP" sz="1200" dirty="0"/>
                        <a:t>SCANOSS</a:t>
                      </a:r>
                      <a:endParaRPr kumimoji="1" lang="ja-JP" altLang="en-US" sz="1200" dirty="0">
                        <a:latin typeface="+mn-lt"/>
                      </a:endParaRPr>
                    </a:p>
                  </a:txBody>
                  <a:tcPr anchor="ctr"/>
                </a:tc>
                <a:extLst>
                  <a:ext uri="{0D108BD9-81ED-4DB2-BD59-A6C34878D82A}">
                    <a16:rowId xmlns:a16="http://schemas.microsoft.com/office/drawing/2014/main" val="2250241857"/>
                  </a:ext>
                </a:extLst>
              </a:tr>
              <a:tr h="293757">
                <a:tc>
                  <a:txBody>
                    <a:bodyPr/>
                    <a:lstStyle/>
                    <a:p>
                      <a:r>
                        <a:rPr kumimoji="1" lang="en-US" altLang="ja-JP" sz="1200" dirty="0"/>
                        <a:t>2021/10/28</a:t>
                      </a:r>
                      <a:endParaRPr kumimoji="1" lang="ja-JP" altLang="en-US" sz="1200" dirty="0">
                        <a:latin typeface="+mn-lt"/>
                      </a:endParaRPr>
                    </a:p>
                  </a:txBody>
                  <a:tcPr anchor="ctr"/>
                </a:tc>
                <a:tc>
                  <a:txBody>
                    <a:bodyPr/>
                    <a:lstStyle/>
                    <a:p>
                      <a:r>
                        <a:rPr kumimoji="1" lang="en-US" altLang="ja-JP" sz="1200" dirty="0"/>
                        <a:t>CAICT</a:t>
                      </a:r>
                      <a:endParaRPr kumimoji="1" lang="ja-JP" altLang="en-US" sz="1200" dirty="0">
                        <a:latin typeface="+mn-lt"/>
                      </a:endParaRPr>
                    </a:p>
                  </a:txBody>
                  <a:tcPr anchor="ctr"/>
                </a:tc>
                <a:extLst>
                  <a:ext uri="{0D108BD9-81ED-4DB2-BD59-A6C34878D82A}">
                    <a16:rowId xmlns:a16="http://schemas.microsoft.com/office/drawing/2014/main" val="2848564163"/>
                  </a:ext>
                </a:extLst>
              </a:tr>
              <a:tr h="293757">
                <a:tc>
                  <a:txBody>
                    <a:bodyPr/>
                    <a:lstStyle/>
                    <a:p>
                      <a:r>
                        <a:rPr kumimoji="1" lang="en-US" altLang="ja-JP" sz="1200" dirty="0"/>
                        <a:t>2021/12/15</a:t>
                      </a:r>
                      <a:endParaRPr kumimoji="1" lang="ja-JP" altLang="en-US" sz="1200" dirty="0">
                        <a:latin typeface="+mn-lt"/>
                      </a:endParaRPr>
                    </a:p>
                  </a:txBody>
                  <a:tcPr anchor="ctr"/>
                </a:tc>
                <a:tc>
                  <a:txBody>
                    <a:bodyPr/>
                    <a:lstStyle/>
                    <a:p>
                      <a:r>
                        <a:rPr kumimoji="1" lang="en-US" altLang="ja-JP" sz="1200" dirty="0"/>
                        <a:t>FOSSA</a:t>
                      </a:r>
                      <a:endParaRPr kumimoji="1" lang="ja-JP" altLang="en-US" sz="1200" dirty="0">
                        <a:latin typeface="+mn-lt"/>
                      </a:endParaRPr>
                    </a:p>
                  </a:txBody>
                  <a:tcPr anchor="ctr"/>
                </a:tc>
                <a:extLst>
                  <a:ext uri="{0D108BD9-81ED-4DB2-BD59-A6C34878D82A}">
                    <a16:rowId xmlns:a16="http://schemas.microsoft.com/office/drawing/2014/main" val="1430533369"/>
                  </a:ext>
                </a:extLst>
              </a:tr>
              <a:tr h="293757">
                <a:tc>
                  <a:txBody>
                    <a:bodyPr/>
                    <a:lstStyle/>
                    <a:p>
                      <a:r>
                        <a:rPr kumimoji="1" lang="en-US" altLang="ja-JP" sz="1200" dirty="0"/>
                        <a:t>2022/01/12</a:t>
                      </a:r>
                      <a:endParaRPr kumimoji="1" lang="ja-JP" altLang="en-US" sz="1200" dirty="0">
                        <a:latin typeface="+mn-lt"/>
                      </a:endParaRPr>
                    </a:p>
                  </a:txBody>
                  <a:tcPr anchor="ctr"/>
                </a:tc>
                <a:tc>
                  <a:txBody>
                    <a:bodyPr/>
                    <a:lstStyle/>
                    <a:p>
                      <a:r>
                        <a:rPr kumimoji="1" lang="en-US" altLang="ja-JP" sz="1200" dirty="0"/>
                        <a:t>Onward Security</a:t>
                      </a:r>
                      <a:endParaRPr kumimoji="1" lang="ja-JP" altLang="en-US" sz="1200" dirty="0">
                        <a:latin typeface="+mn-lt"/>
                      </a:endParaRPr>
                    </a:p>
                  </a:txBody>
                  <a:tcPr anchor="ctr"/>
                </a:tc>
                <a:extLst>
                  <a:ext uri="{0D108BD9-81ED-4DB2-BD59-A6C34878D82A}">
                    <a16:rowId xmlns:a16="http://schemas.microsoft.com/office/drawing/2014/main" val="2216187778"/>
                  </a:ext>
                </a:extLst>
              </a:tr>
              <a:tr h="293757">
                <a:tc>
                  <a:txBody>
                    <a:bodyPr/>
                    <a:lstStyle/>
                    <a:p>
                      <a:r>
                        <a:rPr kumimoji="1" lang="en-US" altLang="ja-JP" sz="1200" dirty="0"/>
                        <a:t>2022/01/17</a:t>
                      </a:r>
                      <a:endParaRPr kumimoji="1" lang="ja-JP" altLang="en-US" sz="1200" dirty="0">
                        <a:latin typeface="+mn-lt"/>
                      </a:endParaRPr>
                    </a:p>
                  </a:txBody>
                  <a:tcPr anchor="ctr"/>
                </a:tc>
                <a:tc>
                  <a:txBody>
                    <a:bodyPr/>
                    <a:lstStyle/>
                    <a:p>
                      <a:r>
                        <a:rPr kumimoji="1" lang="en-US" altLang="ja-JP" sz="1200" dirty="0" err="1"/>
                        <a:t>Fieldfisher</a:t>
                      </a:r>
                      <a:endParaRPr kumimoji="1" lang="ja-JP" altLang="en-US" sz="1200" dirty="0">
                        <a:latin typeface="+mn-lt"/>
                      </a:endParaRPr>
                    </a:p>
                  </a:txBody>
                  <a:tcPr anchor="ctr"/>
                </a:tc>
                <a:extLst>
                  <a:ext uri="{0D108BD9-81ED-4DB2-BD59-A6C34878D82A}">
                    <a16:rowId xmlns:a16="http://schemas.microsoft.com/office/drawing/2014/main" val="1726045700"/>
                  </a:ext>
                </a:extLst>
              </a:tr>
            </a:tbl>
          </a:graphicData>
        </a:graphic>
      </p:graphicFrame>
      <p:graphicFrame>
        <p:nvGraphicFramePr>
          <p:cNvPr id="14" name="表 7">
            <a:extLst>
              <a:ext uri="{FF2B5EF4-FFF2-40B4-BE49-F238E27FC236}">
                <a16:creationId xmlns:a16="http://schemas.microsoft.com/office/drawing/2014/main" id="{D3308A7A-9A33-4908-A1D2-20C662B1784E}"/>
              </a:ext>
            </a:extLst>
          </p:cNvPr>
          <p:cNvGraphicFramePr>
            <a:graphicFrameLocks noGrp="1"/>
          </p:cNvGraphicFramePr>
          <p:nvPr>
            <p:extLst>
              <p:ext uri="{D42A27DB-BD31-4B8C-83A1-F6EECF244321}">
                <p14:modId xmlns:p14="http://schemas.microsoft.com/office/powerpoint/2010/main" val="3881288342"/>
              </p:ext>
            </p:extLst>
          </p:nvPr>
        </p:nvGraphicFramePr>
        <p:xfrm>
          <a:off x="8516413" y="2647984"/>
          <a:ext cx="3208433" cy="3231327"/>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93757">
                <a:tc>
                  <a:txBody>
                    <a:bodyPr/>
                    <a:lstStyle/>
                    <a:p>
                      <a:r>
                        <a:rPr kumimoji="1" lang="en-US" altLang="ja-JP" sz="1200" dirty="0"/>
                        <a:t>2022/01/17</a:t>
                      </a:r>
                      <a:endParaRPr kumimoji="1" lang="ja-JP" altLang="en-US" sz="1200" dirty="0">
                        <a:latin typeface="+mn-lt"/>
                      </a:endParaRPr>
                    </a:p>
                  </a:txBody>
                  <a:tcPr anchor="ctr"/>
                </a:tc>
                <a:tc>
                  <a:txBody>
                    <a:bodyPr/>
                    <a:lstStyle/>
                    <a:p>
                      <a:r>
                        <a:rPr kumimoji="1" lang="en-US" altLang="ja-JP" sz="1200" dirty="0" err="1"/>
                        <a:t>Fieldfisher</a:t>
                      </a:r>
                      <a:endParaRPr kumimoji="1" lang="ja-JP" altLang="en-US" sz="1200" dirty="0">
                        <a:latin typeface="+mn-lt"/>
                      </a:endParaRPr>
                    </a:p>
                  </a:txBody>
                  <a:tcPr anchor="ctr"/>
                </a:tc>
                <a:extLst>
                  <a:ext uri="{0D108BD9-81ED-4DB2-BD59-A6C34878D82A}">
                    <a16:rowId xmlns:a16="http://schemas.microsoft.com/office/drawing/2014/main" val="2262074657"/>
                  </a:ext>
                </a:extLst>
              </a:tr>
              <a:tr h="293757">
                <a:tc>
                  <a:txBody>
                    <a:bodyPr/>
                    <a:lstStyle/>
                    <a:p>
                      <a:r>
                        <a:rPr kumimoji="1" lang="en-US" altLang="ja-JP" sz="1200" dirty="0"/>
                        <a:t>2022/01/29</a:t>
                      </a:r>
                      <a:endParaRPr kumimoji="1" lang="ja-JP" altLang="en-US" sz="1200" dirty="0">
                        <a:latin typeface="+mn-lt"/>
                      </a:endParaRPr>
                    </a:p>
                  </a:txBody>
                  <a:tcPr anchor="ctr"/>
                </a:tc>
                <a:tc>
                  <a:txBody>
                    <a:bodyPr/>
                    <a:lstStyle/>
                    <a:p>
                      <a:r>
                        <a:rPr kumimoji="1" lang="en-US" altLang="ja-JP" sz="1200" dirty="0"/>
                        <a:t>Marks and Clerk France</a:t>
                      </a:r>
                      <a:endParaRPr kumimoji="1" lang="ja-JP" altLang="en-US" sz="1200" dirty="0">
                        <a:latin typeface="+mn-lt"/>
                      </a:endParaRPr>
                    </a:p>
                  </a:txBody>
                  <a:tcPr anchor="ctr"/>
                </a:tc>
                <a:extLst>
                  <a:ext uri="{0D108BD9-81ED-4DB2-BD59-A6C34878D82A}">
                    <a16:rowId xmlns:a16="http://schemas.microsoft.com/office/drawing/2014/main" val="2092766118"/>
                  </a:ext>
                </a:extLst>
              </a:tr>
              <a:tr h="293757">
                <a:tc>
                  <a:txBody>
                    <a:bodyPr/>
                    <a:lstStyle/>
                    <a:p>
                      <a:r>
                        <a:rPr kumimoji="1" lang="en-US" altLang="ja-JP" sz="1200" dirty="0"/>
                        <a:t>2022/03/28</a:t>
                      </a:r>
                      <a:endParaRPr kumimoji="1" lang="ja-JP" altLang="en-US" sz="1200" dirty="0">
                        <a:latin typeface="+mn-lt"/>
                      </a:endParaRPr>
                    </a:p>
                  </a:txBody>
                  <a:tcPr anchor="ctr"/>
                </a:tc>
                <a:tc>
                  <a:txBody>
                    <a:bodyPr/>
                    <a:lstStyle/>
                    <a:p>
                      <a:r>
                        <a:rPr kumimoji="1" lang="en-US" altLang="ja-JP" sz="1200" dirty="0"/>
                        <a:t>TIMETOACT</a:t>
                      </a:r>
                    </a:p>
                  </a:txBody>
                  <a:tcPr anchor="ctr"/>
                </a:tc>
                <a:extLst>
                  <a:ext uri="{0D108BD9-81ED-4DB2-BD59-A6C34878D82A}">
                    <a16:rowId xmlns:a16="http://schemas.microsoft.com/office/drawing/2014/main" val="2466994459"/>
                  </a:ext>
                </a:extLst>
              </a:tr>
              <a:tr h="293757">
                <a:tc>
                  <a:txBody>
                    <a:bodyPr/>
                    <a:lstStyle/>
                    <a:p>
                      <a:r>
                        <a:rPr kumimoji="1" lang="en-US" altLang="ja-JP" sz="1200" dirty="0">
                          <a:latin typeface="+mn-lt"/>
                        </a:rPr>
                        <a:t>2022/05/30</a:t>
                      </a:r>
                    </a:p>
                  </a:txBody>
                  <a:tcPr anchor="ctr"/>
                </a:tc>
                <a:tc>
                  <a:txBody>
                    <a:bodyPr/>
                    <a:lstStyle/>
                    <a:p>
                      <a:r>
                        <a:rPr kumimoji="1" lang="en-US" altLang="ja-JP" sz="1200" dirty="0">
                          <a:latin typeface="+mn-lt"/>
                        </a:rPr>
                        <a:t>SECTREND</a:t>
                      </a:r>
                      <a:endParaRPr kumimoji="1" lang="ja-JP" altLang="en-US" sz="1200" dirty="0">
                        <a:latin typeface="+mn-lt"/>
                      </a:endParaRPr>
                    </a:p>
                  </a:txBody>
                  <a:tcPr anchor="ctr"/>
                </a:tc>
                <a:extLst>
                  <a:ext uri="{0D108BD9-81ED-4DB2-BD59-A6C34878D82A}">
                    <a16:rowId xmlns:a16="http://schemas.microsoft.com/office/drawing/2014/main" val="2494498816"/>
                  </a:ext>
                </a:extLst>
              </a:tr>
              <a:tr h="293757">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310194859"/>
                  </a:ext>
                </a:extLst>
              </a:tr>
              <a:tr h="293757">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1085077434"/>
                  </a:ext>
                </a:extLst>
              </a:tr>
              <a:tr h="293757">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2250241857"/>
                  </a:ext>
                </a:extLst>
              </a:tr>
              <a:tr h="293757">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2848564163"/>
                  </a:ext>
                </a:extLst>
              </a:tr>
              <a:tr h="293757">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1430533369"/>
                  </a:ext>
                </a:extLst>
              </a:tr>
              <a:tr h="293757">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2216187778"/>
                  </a:ext>
                </a:extLst>
              </a:tr>
              <a:tr h="293757">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1726045700"/>
                  </a:ext>
                </a:extLst>
              </a:tr>
            </a:tbl>
          </a:graphicData>
        </a:graphic>
      </p:graphicFrame>
      <p:sp>
        <p:nvSpPr>
          <p:cNvPr id="15" name="正方形/長方形 14">
            <a:extLst>
              <a:ext uri="{FF2B5EF4-FFF2-40B4-BE49-F238E27FC236}">
                <a16:creationId xmlns:a16="http://schemas.microsoft.com/office/drawing/2014/main" id="{AB65566E-9EEA-467F-9735-55C61FF04B6D}"/>
              </a:ext>
            </a:extLst>
          </p:cNvPr>
          <p:cNvSpPr/>
          <p:nvPr/>
        </p:nvSpPr>
        <p:spPr>
          <a:xfrm>
            <a:off x="890270" y="1947633"/>
            <a:ext cx="3809792" cy="558869"/>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mj-ea"/>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プラチナメンバー参加</a:t>
            </a:r>
          </a:p>
        </p:txBody>
      </p:sp>
      <p:sp>
        <p:nvSpPr>
          <p:cNvPr id="16" name="正方形/長方形 15">
            <a:extLst>
              <a:ext uri="{FF2B5EF4-FFF2-40B4-BE49-F238E27FC236}">
                <a16:creationId xmlns:a16="http://schemas.microsoft.com/office/drawing/2014/main" id="{CF17593B-0C85-478C-BB24-6C18F110B8A6}"/>
              </a:ext>
            </a:extLst>
          </p:cNvPr>
          <p:cNvSpPr/>
          <p:nvPr/>
        </p:nvSpPr>
        <p:spPr>
          <a:xfrm>
            <a:off x="5000741" y="1947633"/>
            <a:ext cx="6920749" cy="56913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BIZ UDPゴシック" panose="020B0400000000000000" pitchFamily="50" charset="-128"/>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パートナー</a:t>
            </a:r>
          </a:p>
        </p:txBody>
      </p:sp>
    </p:spTree>
    <p:extLst>
      <p:ext uri="{BB962C8B-B14F-4D97-AF65-F5344CB8AC3E}">
        <p14:creationId xmlns:p14="http://schemas.microsoft.com/office/powerpoint/2010/main" val="30617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適合を宣言する組織の例</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15</a:t>
            </a:fld>
            <a:endParaRPr lang="ja-JP" altLang="en-US" dirty="0"/>
          </a:p>
        </p:txBody>
      </p:sp>
      <p:sp>
        <p:nvSpPr>
          <p:cNvPr id="21" name="タイトル 1">
            <a:extLst>
              <a:ext uri="{FF2B5EF4-FFF2-40B4-BE49-F238E27FC236}">
                <a16:creationId xmlns:a16="http://schemas.microsoft.com/office/drawing/2014/main" id="{A0671782-5A7A-4775-A129-C64A528DDE41}"/>
              </a:ext>
            </a:extLst>
          </p:cNvPr>
          <p:cNvSpPr txBox="1">
            <a:spLocks/>
          </p:cNvSpPr>
          <p:nvPr/>
        </p:nvSpPr>
        <p:spPr>
          <a:xfrm>
            <a:off x="9033779" y="5730090"/>
            <a:ext cx="3406862" cy="4014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latin typeface="+mn-lt"/>
              </a:rPr>
              <a:t> </a:t>
            </a:r>
            <a:r>
              <a:rPr lang="en-US" altLang="ja-JP" sz="1400" dirty="0">
                <a:latin typeface="+mn-lt"/>
                <a:cs typeface="Segoe UI Light" panose="020B0502040204020203" pitchFamily="34" charset="0"/>
                <a:hlinkClick r:id="rId3"/>
              </a:rPr>
              <a:t>https://www.openchainproject.org/</a:t>
            </a:r>
            <a:endParaRPr lang="en-US" altLang="ja-JP" sz="1400" dirty="0">
              <a:latin typeface="+mn-lt"/>
              <a:cs typeface="Segoe UI Light" panose="020B0502040204020203" pitchFamily="34" charset="0"/>
            </a:endParaRPr>
          </a:p>
        </p:txBody>
      </p:sp>
      <p:pic>
        <p:nvPicPr>
          <p:cNvPr id="3" name="図 2">
            <a:extLst>
              <a:ext uri="{FF2B5EF4-FFF2-40B4-BE49-F238E27FC236}">
                <a16:creationId xmlns:a16="http://schemas.microsoft.com/office/drawing/2014/main" id="{F7808C47-EC43-417A-A3EB-367FCF5712EA}"/>
              </a:ext>
            </a:extLst>
          </p:cNvPr>
          <p:cNvPicPr>
            <a:picLocks noChangeAspect="1"/>
          </p:cNvPicPr>
          <p:nvPr/>
        </p:nvPicPr>
        <p:blipFill>
          <a:blip r:embed="rId4"/>
          <a:stretch>
            <a:fillRect/>
          </a:stretch>
        </p:blipFill>
        <p:spPr>
          <a:xfrm>
            <a:off x="572641" y="2309273"/>
            <a:ext cx="5644669" cy="3092459"/>
          </a:xfrm>
          <a:prstGeom prst="rect">
            <a:avLst/>
          </a:prstGeom>
          <a:ln w="34925">
            <a:solidFill>
              <a:srgbClr val="0070C0"/>
            </a:solidFill>
          </a:ln>
        </p:spPr>
      </p:pic>
      <p:pic>
        <p:nvPicPr>
          <p:cNvPr id="7" name="図 6">
            <a:extLst>
              <a:ext uri="{FF2B5EF4-FFF2-40B4-BE49-F238E27FC236}">
                <a16:creationId xmlns:a16="http://schemas.microsoft.com/office/drawing/2014/main" id="{E6D9813D-5245-4ADF-A317-B53B35F9556D}"/>
              </a:ext>
            </a:extLst>
          </p:cNvPr>
          <p:cNvPicPr>
            <a:picLocks noChangeAspect="1"/>
          </p:cNvPicPr>
          <p:nvPr/>
        </p:nvPicPr>
        <p:blipFill>
          <a:blip r:embed="rId5"/>
          <a:stretch>
            <a:fillRect/>
          </a:stretch>
        </p:blipFill>
        <p:spPr>
          <a:xfrm>
            <a:off x="6431233" y="2362010"/>
            <a:ext cx="5677577" cy="2986983"/>
          </a:xfrm>
          <a:prstGeom prst="rect">
            <a:avLst/>
          </a:prstGeom>
          <a:ln w="34925">
            <a:solidFill>
              <a:srgbClr val="0070C0"/>
            </a:solidFill>
          </a:ln>
        </p:spPr>
      </p:pic>
    </p:spTree>
    <p:extLst>
      <p:ext uri="{BB962C8B-B14F-4D97-AF65-F5344CB8AC3E}">
        <p14:creationId xmlns:p14="http://schemas.microsoft.com/office/powerpoint/2010/main" val="760132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活動体制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5358021" cy="394195"/>
          </a:xfrm>
        </p:spPr>
        <p:txBody>
          <a:bodyPr/>
          <a:lstStyle/>
          <a:p>
            <a:pPr marL="0" indent="0">
              <a:buNone/>
            </a:pP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&amp; General Manager</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a:p>
            <a:pPr marL="0" indent="0">
              <a:buNone/>
            </a:pPr>
            <a:endParaRPr kumimoji="1" lang="en-US" altLang="ja-JP"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16</a:t>
            </a:fld>
            <a:endParaRPr lang="ja-JP" altLang="en-US" dirty="0"/>
          </a:p>
        </p:txBody>
      </p:sp>
      <p:sp>
        <p:nvSpPr>
          <p:cNvPr id="10" name="正方形/長方形 9">
            <a:extLst>
              <a:ext uri="{FF2B5EF4-FFF2-40B4-BE49-F238E27FC236}">
                <a16:creationId xmlns:a16="http://schemas.microsoft.com/office/drawing/2014/main" id="{207ED5CA-59CD-4878-B149-C9BC1D7EC5E4}"/>
              </a:ext>
            </a:extLst>
          </p:cNvPr>
          <p:cNvSpPr/>
          <p:nvPr/>
        </p:nvSpPr>
        <p:spPr>
          <a:xfrm>
            <a:off x="7645593" y="1370003"/>
            <a:ext cx="3204641"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Community</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pic>
        <p:nvPicPr>
          <p:cNvPr id="11" name="図 10">
            <a:extLst>
              <a:ext uri="{FF2B5EF4-FFF2-40B4-BE49-F238E27FC236}">
                <a16:creationId xmlns:a16="http://schemas.microsoft.com/office/drawing/2014/main" id="{62531913-22CC-4E1E-ADEB-A4A31D5A4067}"/>
              </a:ext>
            </a:extLst>
          </p:cNvPr>
          <p:cNvPicPr>
            <a:picLocks noChangeAspect="1"/>
          </p:cNvPicPr>
          <p:nvPr/>
        </p:nvPicPr>
        <p:blipFill>
          <a:blip r:embed="rId3"/>
          <a:stretch>
            <a:fillRect/>
          </a:stretch>
        </p:blipFill>
        <p:spPr>
          <a:xfrm>
            <a:off x="1459420" y="1740755"/>
            <a:ext cx="1467690" cy="1266535"/>
          </a:xfrm>
          <a:prstGeom prst="rect">
            <a:avLst/>
          </a:prstGeom>
        </p:spPr>
      </p:pic>
      <p:sp>
        <p:nvSpPr>
          <p:cNvPr id="13" name="正方形/長方形 12">
            <a:extLst>
              <a:ext uri="{FF2B5EF4-FFF2-40B4-BE49-F238E27FC236}">
                <a16:creationId xmlns:a16="http://schemas.microsoft.com/office/drawing/2014/main" id="{9D03726A-A7F4-4FE8-856B-AF191A505CA9}"/>
              </a:ext>
            </a:extLst>
          </p:cNvPr>
          <p:cNvSpPr/>
          <p:nvPr/>
        </p:nvSpPr>
        <p:spPr>
          <a:xfrm>
            <a:off x="943196" y="2992322"/>
            <a:ext cx="2509237" cy="48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David Marr</a:t>
            </a: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Chair</a:t>
            </a:r>
          </a:p>
        </p:txBody>
      </p:sp>
      <p:pic>
        <p:nvPicPr>
          <p:cNvPr id="14" name="図 13">
            <a:extLst>
              <a:ext uri="{FF2B5EF4-FFF2-40B4-BE49-F238E27FC236}">
                <a16:creationId xmlns:a16="http://schemas.microsoft.com/office/drawing/2014/main" id="{87D05FC2-0A07-4BC0-8E0A-A1AA6B87358D}"/>
              </a:ext>
            </a:extLst>
          </p:cNvPr>
          <p:cNvPicPr>
            <a:picLocks noChangeAspect="1"/>
          </p:cNvPicPr>
          <p:nvPr/>
        </p:nvPicPr>
        <p:blipFill>
          <a:blip r:embed="rId4"/>
          <a:stretch>
            <a:fillRect/>
          </a:stretch>
        </p:blipFill>
        <p:spPr>
          <a:xfrm>
            <a:off x="4294203" y="1755172"/>
            <a:ext cx="1222155" cy="1237150"/>
          </a:xfrm>
          <a:prstGeom prst="rect">
            <a:avLst/>
          </a:prstGeom>
        </p:spPr>
      </p:pic>
      <p:sp>
        <p:nvSpPr>
          <p:cNvPr id="15" name="正方形/長方形 14">
            <a:extLst>
              <a:ext uri="{FF2B5EF4-FFF2-40B4-BE49-F238E27FC236}">
                <a16:creationId xmlns:a16="http://schemas.microsoft.com/office/drawing/2014/main" id="{EB21072A-F696-4552-86A1-B4E254AE1F96}"/>
              </a:ext>
            </a:extLst>
          </p:cNvPr>
          <p:cNvSpPr/>
          <p:nvPr/>
        </p:nvSpPr>
        <p:spPr>
          <a:xfrm>
            <a:off x="3945551" y="3007290"/>
            <a:ext cx="1919457" cy="48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Shane Coughlan</a:t>
            </a: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General Manager</a:t>
            </a:r>
          </a:p>
        </p:txBody>
      </p:sp>
      <p:pic>
        <p:nvPicPr>
          <p:cNvPr id="16" name="図 15">
            <a:extLst>
              <a:ext uri="{FF2B5EF4-FFF2-40B4-BE49-F238E27FC236}">
                <a16:creationId xmlns:a16="http://schemas.microsoft.com/office/drawing/2014/main" id="{ED36042B-6BC3-47DC-B6B8-ADE4DFB91ABD}"/>
              </a:ext>
            </a:extLst>
          </p:cNvPr>
          <p:cNvPicPr>
            <a:picLocks noChangeAspect="1"/>
          </p:cNvPicPr>
          <p:nvPr/>
        </p:nvPicPr>
        <p:blipFill>
          <a:blip r:embed="rId5"/>
          <a:stretch>
            <a:fillRect/>
          </a:stretch>
        </p:blipFill>
        <p:spPr>
          <a:xfrm>
            <a:off x="1870122" y="4166511"/>
            <a:ext cx="3238359" cy="2248948"/>
          </a:xfrm>
          <a:prstGeom prst="rect">
            <a:avLst/>
          </a:prstGeom>
        </p:spPr>
      </p:pic>
      <p:sp>
        <p:nvSpPr>
          <p:cNvPr id="17" name="正方形/長方形 16">
            <a:extLst>
              <a:ext uri="{FF2B5EF4-FFF2-40B4-BE49-F238E27FC236}">
                <a16:creationId xmlns:a16="http://schemas.microsoft.com/office/drawing/2014/main" id="{338368F8-7260-4B4A-B437-0FD073EDBCC6}"/>
              </a:ext>
            </a:extLst>
          </p:cNvPr>
          <p:cNvSpPr/>
          <p:nvPr/>
        </p:nvSpPr>
        <p:spPr>
          <a:xfrm>
            <a:off x="1260383" y="3734357"/>
            <a:ext cx="4282122"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Platinum</a:t>
            </a:r>
            <a:r>
              <a:rPr lang="ja-JP" altLang="en-US"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 </a:t>
            </a: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Members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sp>
        <p:nvSpPr>
          <p:cNvPr id="18" name="テキスト ボックス 17">
            <a:extLst>
              <a:ext uri="{FF2B5EF4-FFF2-40B4-BE49-F238E27FC236}">
                <a16:creationId xmlns:a16="http://schemas.microsoft.com/office/drawing/2014/main" id="{C5317652-0287-4DD4-BAB6-826D67FA9EE5}"/>
              </a:ext>
            </a:extLst>
          </p:cNvPr>
          <p:cNvSpPr txBox="1"/>
          <p:nvPr/>
        </p:nvSpPr>
        <p:spPr>
          <a:xfrm>
            <a:off x="6486993" y="1964642"/>
            <a:ext cx="5521843" cy="3539430"/>
          </a:xfrm>
          <a:prstGeom prst="rect">
            <a:avLst/>
          </a:prstGeom>
          <a:noFill/>
        </p:spPr>
        <p:txBody>
          <a:bodyPr wrap="square">
            <a:spAutoFit/>
          </a:bodyPr>
          <a:lstStyle/>
          <a:p>
            <a:pPr marL="285750" indent="-285750" algn="l" fontAlgn="base">
              <a:buFont typeface="Wingdings" panose="05000000000000000000" pitchFamily="2" charset="2"/>
              <a:buChar char="n"/>
            </a:pPr>
            <a:r>
              <a:rPr lang="en-US" altLang="ja-JP" sz="1600" b="1" i="0" dirty="0">
                <a:solidFill>
                  <a:srgbClr val="252525"/>
                </a:solidFill>
                <a:effectLst/>
              </a:rPr>
              <a:t>Main Community:</a:t>
            </a:r>
            <a:br>
              <a:rPr lang="en-US" altLang="ja-JP" sz="1600" b="0" i="0" dirty="0">
                <a:solidFill>
                  <a:srgbClr val="252525"/>
                </a:solidFill>
                <a:effectLst/>
              </a:rPr>
            </a:br>
            <a:r>
              <a:rPr lang="en-US" altLang="ja-JP" sz="1600" b="0" i="0" u="none" strike="noStrike" dirty="0">
                <a:solidFill>
                  <a:srgbClr val="00AEBC"/>
                </a:solidFill>
                <a:effectLst/>
                <a:hlinkClick r:id="rId6"/>
              </a:rPr>
              <a:t>https://lists.openchainproject.org/g/main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Automotive Work Group:</a:t>
            </a:r>
            <a:br>
              <a:rPr lang="en-US" altLang="ja-JP" sz="1600" i="0" dirty="0">
                <a:solidFill>
                  <a:srgbClr val="252525"/>
                </a:solidFill>
                <a:effectLst/>
              </a:rPr>
            </a:br>
            <a:r>
              <a:rPr lang="en-US" altLang="ja-JP" sz="1600" i="0" u="none" strike="noStrike" dirty="0">
                <a:solidFill>
                  <a:srgbClr val="00AEBC"/>
                </a:solidFill>
                <a:effectLst/>
                <a:hlinkClick r:id="rId7"/>
              </a:rPr>
              <a:t>https</a:t>
            </a:r>
            <a:r>
              <a:rPr lang="en-US" altLang="ja-JP" sz="1600" b="0" i="0" u="none" strike="noStrike" dirty="0">
                <a:solidFill>
                  <a:srgbClr val="00AEBC"/>
                </a:solidFill>
                <a:effectLst/>
                <a:hlinkClick r:id="rId7"/>
              </a:rPr>
              <a:t>://groups.io/g/openchain-automotive-work-group</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Tooling Work Group:</a:t>
            </a:r>
            <a:br>
              <a:rPr lang="en-US" altLang="ja-JP" sz="1600" b="0" i="0" dirty="0">
                <a:solidFill>
                  <a:srgbClr val="252525"/>
                </a:solidFill>
                <a:effectLst/>
              </a:rPr>
            </a:br>
            <a:r>
              <a:rPr lang="en-US" altLang="ja-JP" sz="1600" b="0" i="0" u="none" strike="noStrike" dirty="0">
                <a:solidFill>
                  <a:srgbClr val="00AEBC"/>
                </a:solidFill>
                <a:effectLst/>
                <a:hlinkClick r:id="rId8"/>
              </a:rPr>
              <a:t>https://groups.io/g/oss-based-compliance-tooling</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Telco Work Group:</a:t>
            </a:r>
            <a:br>
              <a:rPr lang="en-US" altLang="ja-JP" sz="1600" b="0" i="0" dirty="0">
                <a:solidFill>
                  <a:srgbClr val="252525"/>
                </a:solidFill>
                <a:effectLst/>
              </a:rPr>
            </a:br>
            <a:r>
              <a:rPr lang="en-US" altLang="ja-JP" sz="1600" b="0" i="0" u="none" strike="noStrike" dirty="0">
                <a:solidFill>
                  <a:srgbClr val="00AEBC"/>
                </a:solidFill>
                <a:effectLst/>
                <a:hlinkClick r:id="rId9"/>
              </a:rPr>
              <a:t>https://lists.openchainproject.org/g/telco</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Education Work Group:</a:t>
            </a:r>
            <a:br>
              <a:rPr lang="en-US" altLang="ja-JP" sz="1600" b="0" i="0" dirty="0">
                <a:solidFill>
                  <a:srgbClr val="252525"/>
                </a:solidFill>
                <a:effectLst/>
              </a:rPr>
            </a:br>
            <a:r>
              <a:rPr lang="en-US" altLang="ja-JP" sz="1600" b="0" i="0" u="none" strike="noStrike" dirty="0">
                <a:solidFill>
                  <a:srgbClr val="00AEBC"/>
                </a:solidFill>
                <a:effectLst/>
                <a:hlinkClick r:id="rId10"/>
              </a:rPr>
              <a:t>https://lists.openchainproject.org/g/education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Specification Development Discussions:</a:t>
            </a:r>
            <a:br>
              <a:rPr lang="en-US" altLang="ja-JP" sz="1600" b="0" i="0" dirty="0">
                <a:solidFill>
                  <a:srgbClr val="252525"/>
                </a:solidFill>
                <a:effectLst/>
              </a:rPr>
            </a:br>
            <a:r>
              <a:rPr lang="en-US" altLang="ja-JP" sz="1600" b="0" i="0" u="none" strike="noStrike" dirty="0">
                <a:solidFill>
                  <a:srgbClr val="00AEBC"/>
                </a:solidFill>
                <a:effectLst/>
                <a:hlinkClick r:id="rId11"/>
              </a:rPr>
              <a:t>https://lists.openchainproject.org/g/specification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Partner Network:</a:t>
            </a:r>
            <a:br>
              <a:rPr lang="en-US" altLang="ja-JP" sz="1600" b="0" i="0" dirty="0">
                <a:solidFill>
                  <a:srgbClr val="252525"/>
                </a:solidFill>
                <a:effectLst/>
              </a:rPr>
            </a:br>
            <a:r>
              <a:rPr lang="en-US" altLang="ja-JP" sz="1600" b="0" i="0" u="none" strike="noStrike" dirty="0">
                <a:solidFill>
                  <a:srgbClr val="00AEBC"/>
                </a:solidFill>
                <a:effectLst/>
                <a:hlinkClick r:id="rId12"/>
              </a:rPr>
              <a:t>https://lists.openchainproject.org/g/partners</a:t>
            </a:r>
            <a:endParaRPr lang="en-US" altLang="ja-JP" sz="1600" b="0" i="0" dirty="0">
              <a:solidFill>
                <a:srgbClr val="252525"/>
              </a:solidFill>
              <a:effectLst/>
            </a:endParaRPr>
          </a:p>
        </p:txBody>
      </p:sp>
    </p:spTree>
    <p:extLst>
      <p:ext uri="{BB962C8B-B14F-4D97-AF65-F5344CB8AC3E}">
        <p14:creationId xmlns:p14="http://schemas.microsoft.com/office/powerpoint/2010/main" val="3495216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プロジェクトのメンバー資格</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5400518" cy="2860470"/>
          </a:xfrm>
        </p:spPr>
        <p:txBody>
          <a:bodyPr/>
          <a:lstStyle/>
          <a:p>
            <a:pPr marL="0" indent="0">
              <a:buNone/>
            </a:pPr>
            <a:r>
              <a:rPr kumimoji="1" lang="ja-JP" altLang="en-US" sz="2800" b="1" u="sng" dirty="0">
                <a:latin typeface="+mn-ea"/>
                <a:ea typeface="+mn-ea"/>
              </a:rPr>
              <a:t>プラチナ メンバー</a:t>
            </a:r>
            <a:endParaRPr kumimoji="1" lang="en-US" altLang="ja-JP" sz="2800" b="1" u="sng" dirty="0">
              <a:latin typeface="+mj-lt"/>
              <a:ea typeface="+mn-ea"/>
            </a:endParaRPr>
          </a:p>
          <a:p>
            <a:r>
              <a:rPr kumimoji="1" lang="en-US" altLang="ja-JP" sz="2400" b="1" dirty="0">
                <a:latin typeface="+mn-lt"/>
                <a:ea typeface="+mn-ea"/>
              </a:rPr>
              <a:t>Linux Foundation</a:t>
            </a:r>
            <a:r>
              <a:rPr kumimoji="1" lang="ja-JP" altLang="en-US" sz="2400" b="1" dirty="0">
                <a:latin typeface="+mn-lt"/>
                <a:ea typeface="+mn-ea"/>
              </a:rPr>
              <a:t>の企業会員が参加できる</a:t>
            </a:r>
            <a:endParaRPr kumimoji="1" lang="en-US" altLang="ja-JP" sz="2400" b="1" dirty="0">
              <a:latin typeface="+mn-lt"/>
              <a:ea typeface="+mn-ea"/>
            </a:endParaRPr>
          </a:p>
          <a:p>
            <a:r>
              <a:rPr lang="ja-JP" altLang="en-US" sz="2400" b="1" dirty="0">
                <a:latin typeface="+mn-lt"/>
                <a:ea typeface="+mn-ea"/>
              </a:rPr>
              <a:t>現在</a:t>
            </a:r>
            <a:r>
              <a:rPr lang="en-US" altLang="ja-JP" sz="2400" b="1" dirty="0">
                <a:latin typeface="+mn-lt"/>
                <a:ea typeface="+mn-ea"/>
              </a:rPr>
              <a:t>24</a:t>
            </a:r>
            <a:r>
              <a:rPr lang="ja-JP" altLang="en-US" sz="2400" b="1" dirty="0">
                <a:latin typeface="+mn-lt"/>
                <a:ea typeface="+mn-ea"/>
              </a:rPr>
              <a:t>社</a:t>
            </a:r>
            <a:endParaRPr kumimoji="1" lang="ja-JP" altLang="en-US" sz="2400" b="1" dirty="0">
              <a:latin typeface="+mn-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17</a:t>
            </a:fld>
            <a:endParaRPr lang="ja-JP" altLang="en-US" dirty="0"/>
          </a:p>
        </p:txBody>
      </p:sp>
      <p:pic>
        <p:nvPicPr>
          <p:cNvPr id="16" name="図 15">
            <a:extLst>
              <a:ext uri="{FF2B5EF4-FFF2-40B4-BE49-F238E27FC236}">
                <a16:creationId xmlns:a16="http://schemas.microsoft.com/office/drawing/2014/main" id="{ED36042B-6BC3-47DC-B6B8-ADE4DFB91ABD}"/>
              </a:ext>
            </a:extLst>
          </p:cNvPr>
          <p:cNvPicPr>
            <a:picLocks noChangeAspect="1"/>
          </p:cNvPicPr>
          <p:nvPr/>
        </p:nvPicPr>
        <p:blipFill>
          <a:blip r:embed="rId3"/>
          <a:stretch>
            <a:fillRect/>
          </a:stretch>
        </p:blipFill>
        <p:spPr>
          <a:xfrm>
            <a:off x="6861952" y="1856847"/>
            <a:ext cx="4796647" cy="3331135"/>
          </a:xfrm>
          <a:prstGeom prst="rect">
            <a:avLst/>
          </a:prstGeom>
          <a:ln w="38100">
            <a:solidFill>
              <a:srgbClr val="0070C0"/>
            </a:solidFill>
          </a:ln>
        </p:spPr>
      </p:pic>
      <p:sp>
        <p:nvSpPr>
          <p:cNvPr id="18" name="テキスト プレースホルダー 2">
            <a:extLst>
              <a:ext uri="{FF2B5EF4-FFF2-40B4-BE49-F238E27FC236}">
                <a16:creationId xmlns:a16="http://schemas.microsoft.com/office/drawing/2014/main" id="{BEAC2BAD-FC52-4EF1-910A-CC7560932A15}"/>
              </a:ext>
            </a:extLst>
          </p:cNvPr>
          <p:cNvSpPr txBox="1">
            <a:spLocks/>
          </p:cNvSpPr>
          <p:nvPr/>
        </p:nvSpPr>
        <p:spPr bwMode="gray">
          <a:xfrm>
            <a:off x="890269" y="3772571"/>
            <a:ext cx="5400518" cy="1393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コミュニティー メンバー</a:t>
            </a:r>
            <a:endParaRPr lang="en-US" altLang="ja-JP" sz="2800" b="1" u="sng" kern="0" dirty="0">
              <a:latin typeface="+mj-lt"/>
              <a:ea typeface="+mn-ea"/>
            </a:endParaRPr>
          </a:p>
          <a:p>
            <a:r>
              <a:rPr lang="en-US" altLang="ja-JP" sz="2400" b="1" kern="0" dirty="0">
                <a:latin typeface="+mn-ea"/>
                <a:ea typeface="+mn-ea"/>
              </a:rPr>
              <a:t>ML</a:t>
            </a:r>
            <a:r>
              <a:rPr lang="ja-JP" altLang="en-US" sz="2400" b="1" kern="0" dirty="0">
                <a:latin typeface="+mn-ea"/>
                <a:ea typeface="+mn-ea"/>
              </a:rPr>
              <a:t>、電話会議、ワークショップ等、誰でも参加できる</a:t>
            </a:r>
          </a:p>
        </p:txBody>
      </p:sp>
    </p:spTree>
    <p:extLst>
      <p:ext uri="{BB962C8B-B14F-4D97-AF65-F5344CB8AC3E}">
        <p14:creationId xmlns:p14="http://schemas.microsoft.com/office/powerpoint/2010/main" val="1208885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サポート体制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en-US" altLang="ja-JP" sz="2400" b="1" dirty="0">
                <a:latin typeface="+mn-lt"/>
                <a:ea typeface="+mj-ea"/>
              </a:rPr>
              <a:t>Partner Program</a:t>
            </a:r>
            <a:r>
              <a:rPr kumimoji="1" lang="ja-JP" altLang="en-US" sz="2400" b="1" dirty="0">
                <a:latin typeface="+mn-lt"/>
                <a:ea typeface="+mj-ea"/>
              </a:rPr>
              <a:t>によるサポート体制が拡充中</a:t>
            </a:r>
          </a:p>
          <a:p>
            <a:pPr marL="0" indent="0">
              <a:buNone/>
            </a:pP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18</a:t>
            </a:fld>
            <a:endParaRPr lang="ja-JP" altLang="en-US" dirty="0"/>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8603115" y="5932225"/>
            <a:ext cx="368778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3"/>
              </a:rPr>
              <a:t>https://www.openchainproject.org/partners</a:t>
            </a:r>
            <a:endParaRPr lang="en-US" altLang="ja-JP" sz="1400" dirty="0">
              <a:cs typeface="Segoe UI Light" panose="020B0502040204020203" pitchFamily="34" charset="0"/>
            </a:endParaRPr>
          </a:p>
        </p:txBody>
      </p:sp>
      <p:pic>
        <p:nvPicPr>
          <p:cNvPr id="1026" name="Picture 2">
            <a:extLst>
              <a:ext uri="{FF2B5EF4-FFF2-40B4-BE49-F238E27FC236}">
                <a16:creationId xmlns:a16="http://schemas.microsoft.com/office/drawing/2014/main" id="{2869B3A6-B073-44FC-8C4B-8057AB03EB3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8674" y="2421435"/>
            <a:ext cx="3160395" cy="9901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4F0E49D-0376-4D87-94A7-948B73408F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0882" y="2339614"/>
            <a:ext cx="1950476" cy="97523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D938194A-604B-4DF6-A1C4-5B1A4C0D9D69}"/>
              </a:ext>
            </a:extLst>
          </p:cNvPr>
          <p:cNvSpPr txBox="1"/>
          <p:nvPr/>
        </p:nvSpPr>
        <p:spPr>
          <a:xfrm>
            <a:off x="2403599" y="1954457"/>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Partner Locations</a:t>
            </a:r>
          </a:p>
        </p:txBody>
      </p:sp>
      <p:sp>
        <p:nvSpPr>
          <p:cNvPr id="14" name="テキスト ボックス 13">
            <a:extLst>
              <a:ext uri="{FF2B5EF4-FFF2-40B4-BE49-F238E27FC236}">
                <a16:creationId xmlns:a16="http://schemas.microsoft.com/office/drawing/2014/main" id="{8BD469BB-4C6E-4ADB-89C0-0CA467416638}"/>
              </a:ext>
            </a:extLst>
          </p:cNvPr>
          <p:cNvSpPr txBox="1"/>
          <p:nvPr/>
        </p:nvSpPr>
        <p:spPr>
          <a:xfrm>
            <a:off x="7115971" y="1925648"/>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Partner Coverage</a:t>
            </a:r>
          </a:p>
        </p:txBody>
      </p:sp>
      <p:sp>
        <p:nvSpPr>
          <p:cNvPr id="15" name="テキスト ボックス 14">
            <a:extLst>
              <a:ext uri="{FF2B5EF4-FFF2-40B4-BE49-F238E27FC236}">
                <a16:creationId xmlns:a16="http://schemas.microsoft.com/office/drawing/2014/main" id="{0E3DD1E4-19E0-4DFD-94B8-41C592B218C2}"/>
              </a:ext>
            </a:extLst>
          </p:cNvPr>
          <p:cNvSpPr txBox="1"/>
          <p:nvPr/>
        </p:nvSpPr>
        <p:spPr>
          <a:xfrm>
            <a:off x="1293977" y="3733569"/>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Law Firms</a:t>
            </a:r>
          </a:p>
        </p:txBody>
      </p:sp>
      <p:sp>
        <p:nvSpPr>
          <p:cNvPr id="16" name="テキスト ボックス 15">
            <a:extLst>
              <a:ext uri="{FF2B5EF4-FFF2-40B4-BE49-F238E27FC236}">
                <a16:creationId xmlns:a16="http://schemas.microsoft.com/office/drawing/2014/main" id="{3EA50185-D01B-47D5-A8E1-4976FED39743}"/>
              </a:ext>
            </a:extLst>
          </p:cNvPr>
          <p:cNvSpPr txBox="1"/>
          <p:nvPr/>
        </p:nvSpPr>
        <p:spPr>
          <a:xfrm>
            <a:off x="4859050" y="3712267"/>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Service Providers</a:t>
            </a:r>
          </a:p>
        </p:txBody>
      </p:sp>
      <p:sp>
        <p:nvSpPr>
          <p:cNvPr id="17" name="テキスト ボックス 16">
            <a:extLst>
              <a:ext uri="{FF2B5EF4-FFF2-40B4-BE49-F238E27FC236}">
                <a16:creationId xmlns:a16="http://schemas.microsoft.com/office/drawing/2014/main" id="{D3D061D7-2CE9-45C5-90B6-B1B5B5CC4634}"/>
              </a:ext>
            </a:extLst>
          </p:cNvPr>
          <p:cNvSpPr txBox="1"/>
          <p:nvPr/>
        </p:nvSpPr>
        <p:spPr>
          <a:xfrm>
            <a:off x="8445816" y="3688951"/>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Vendors</a:t>
            </a:r>
          </a:p>
        </p:txBody>
      </p:sp>
      <p:pic>
        <p:nvPicPr>
          <p:cNvPr id="11" name="図 10">
            <a:extLst>
              <a:ext uri="{FF2B5EF4-FFF2-40B4-BE49-F238E27FC236}">
                <a16:creationId xmlns:a16="http://schemas.microsoft.com/office/drawing/2014/main" id="{3F5FC070-C0BD-49F8-8AF6-9631F67E6A9D}"/>
              </a:ext>
            </a:extLst>
          </p:cNvPr>
          <p:cNvPicPr>
            <a:picLocks noChangeAspect="1"/>
          </p:cNvPicPr>
          <p:nvPr/>
        </p:nvPicPr>
        <p:blipFill>
          <a:blip r:embed="rId6"/>
          <a:stretch>
            <a:fillRect/>
          </a:stretch>
        </p:blipFill>
        <p:spPr>
          <a:xfrm>
            <a:off x="926789" y="4182378"/>
            <a:ext cx="3114675" cy="1966103"/>
          </a:xfrm>
          <a:prstGeom prst="rect">
            <a:avLst/>
          </a:prstGeom>
        </p:spPr>
      </p:pic>
      <p:pic>
        <p:nvPicPr>
          <p:cNvPr id="18" name="図 17">
            <a:extLst>
              <a:ext uri="{FF2B5EF4-FFF2-40B4-BE49-F238E27FC236}">
                <a16:creationId xmlns:a16="http://schemas.microsoft.com/office/drawing/2014/main" id="{9F82C024-082A-4F87-B0E3-DD2A103CA9B8}"/>
              </a:ext>
            </a:extLst>
          </p:cNvPr>
          <p:cNvPicPr>
            <a:picLocks noChangeAspect="1"/>
          </p:cNvPicPr>
          <p:nvPr/>
        </p:nvPicPr>
        <p:blipFill>
          <a:blip r:embed="rId7"/>
          <a:stretch>
            <a:fillRect/>
          </a:stretch>
        </p:blipFill>
        <p:spPr>
          <a:xfrm>
            <a:off x="4507576" y="4128207"/>
            <a:ext cx="3083243" cy="2346008"/>
          </a:xfrm>
          <a:prstGeom prst="rect">
            <a:avLst/>
          </a:prstGeom>
        </p:spPr>
      </p:pic>
      <p:pic>
        <p:nvPicPr>
          <p:cNvPr id="3" name="図 2">
            <a:extLst>
              <a:ext uri="{FF2B5EF4-FFF2-40B4-BE49-F238E27FC236}">
                <a16:creationId xmlns:a16="http://schemas.microsoft.com/office/drawing/2014/main" id="{901218C5-5189-40D5-9BF0-82E2ED02EE5F}"/>
              </a:ext>
            </a:extLst>
          </p:cNvPr>
          <p:cNvPicPr>
            <a:picLocks noChangeAspect="1"/>
          </p:cNvPicPr>
          <p:nvPr/>
        </p:nvPicPr>
        <p:blipFill>
          <a:blip r:embed="rId8"/>
          <a:stretch>
            <a:fillRect/>
          </a:stretch>
        </p:blipFill>
        <p:spPr>
          <a:xfrm>
            <a:off x="7947240" y="4211066"/>
            <a:ext cx="3999226" cy="1532603"/>
          </a:xfrm>
          <a:prstGeom prst="rect">
            <a:avLst/>
          </a:prstGeom>
        </p:spPr>
      </p:pic>
    </p:spTree>
    <p:extLst>
      <p:ext uri="{BB962C8B-B14F-4D97-AF65-F5344CB8AC3E}">
        <p14:creationId xmlns:p14="http://schemas.microsoft.com/office/powerpoint/2010/main" val="3713361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9880BB5C-AA15-4C69-BB26-99B67922321B}"/>
              </a:ext>
            </a:extLst>
          </p:cNvPr>
          <p:cNvSpPr/>
          <p:nvPr/>
        </p:nvSpPr>
        <p:spPr bwMode="gray">
          <a:xfrm>
            <a:off x="5401371" y="4639124"/>
            <a:ext cx="3949179" cy="1543457"/>
          </a:xfrm>
          <a:prstGeom prst="rect">
            <a:avLst/>
          </a:prstGeom>
          <a:noFill/>
          <a:ln w="381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最近の主な活動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lang="ja-JP" altLang="en-US" sz="2400" b="1" dirty="0">
                <a:latin typeface="+mn-lt"/>
                <a:ea typeface="+mj-ea"/>
              </a:rPr>
              <a:t>各国語対応：マテリアルの翻訳や、共通したサーベイの実施</a:t>
            </a:r>
            <a:endParaRPr lang="en-US" altLang="ja-JP" sz="2400" b="1" dirty="0">
              <a:latin typeface="+mn-lt"/>
              <a:ea typeface="+mj-ea"/>
            </a:endParaRPr>
          </a:p>
          <a:p>
            <a:r>
              <a:rPr lang="ja-JP" altLang="en-US" sz="2400" b="1" dirty="0">
                <a:latin typeface="+mn-lt"/>
                <a:ea typeface="+mj-ea"/>
              </a:rPr>
              <a:t>セキュリティアシュアランスへの展開</a:t>
            </a:r>
            <a:endParaRPr lang="en-US" altLang="ja-JP"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19</a:t>
            </a:fld>
            <a:endParaRPr lang="ja-JP" altLang="en-US" dirty="0"/>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8331201" y="6104422"/>
            <a:ext cx="377760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600" dirty="0">
                <a:hlinkClick r:id="rId3"/>
              </a:rPr>
              <a:t>https://www.openchainproject.org/news</a:t>
            </a:r>
            <a:endParaRPr lang="en-US" altLang="ja-JP" sz="3600" dirty="0">
              <a:cs typeface="Segoe UI Light" panose="020B0502040204020203" pitchFamily="34" charset="0"/>
            </a:endParaRPr>
          </a:p>
        </p:txBody>
      </p:sp>
      <p:pic>
        <p:nvPicPr>
          <p:cNvPr id="22" name="図 21">
            <a:extLst>
              <a:ext uri="{FF2B5EF4-FFF2-40B4-BE49-F238E27FC236}">
                <a16:creationId xmlns:a16="http://schemas.microsoft.com/office/drawing/2014/main" id="{E1D57764-C027-419B-9282-29D759491485}"/>
              </a:ext>
            </a:extLst>
          </p:cNvPr>
          <p:cNvPicPr>
            <a:picLocks noChangeAspect="1"/>
          </p:cNvPicPr>
          <p:nvPr/>
        </p:nvPicPr>
        <p:blipFill>
          <a:blip r:embed="rId4"/>
          <a:stretch>
            <a:fillRect/>
          </a:stretch>
        </p:blipFill>
        <p:spPr>
          <a:xfrm>
            <a:off x="1095950" y="4887181"/>
            <a:ext cx="3535680" cy="1257300"/>
          </a:xfrm>
          <a:prstGeom prst="rect">
            <a:avLst/>
          </a:prstGeom>
          <a:ln w="76200">
            <a:noFill/>
          </a:ln>
        </p:spPr>
      </p:pic>
      <p:pic>
        <p:nvPicPr>
          <p:cNvPr id="24" name="図 23">
            <a:extLst>
              <a:ext uri="{FF2B5EF4-FFF2-40B4-BE49-F238E27FC236}">
                <a16:creationId xmlns:a16="http://schemas.microsoft.com/office/drawing/2014/main" id="{BA513510-54CC-4C93-A8C7-A456534FB4EE}"/>
              </a:ext>
            </a:extLst>
          </p:cNvPr>
          <p:cNvPicPr>
            <a:picLocks noChangeAspect="1"/>
          </p:cNvPicPr>
          <p:nvPr/>
        </p:nvPicPr>
        <p:blipFill>
          <a:blip r:embed="rId5"/>
          <a:stretch>
            <a:fillRect/>
          </a:stretch>
        </p:blipFill>
        <p:spPr>
          <a:xfrm>
            <a:off x="5588376" y="4736612"/>
            <a:ext cx="3581400" cy="1409700"/>
          </a:xfrm>
          <a:prstGeom prst="rect">
            <a:avLst/>
          </a:prstGeom>
          <a:ln w="38100">
            <a:noFill/>
          </a:ln>
        </p:spPr>
      </p:pic>
      <p:pic>
        <p:nvPicPr>
          <p:cNvPr id="5" name="図 4">
            <a:extLst>
              <a:ext uri="{FF2B5EF4-FFF2-40B4-BE49-F238E27FC236}">
                <a16:creationId xmlns:a16="http://schemas.microsoft.com/office/drawing/2014/main" id="{78C6AA38-A516-42C2-BB2F-034C3D89FA73}"/>
              </a:ext>
            </a:extLst>
          </p:cNvPr>
          <p:cNvPicPr>
            <a:picLocks noChangeAspect="1"/>
          </p:cNvPicPr>
          <p:nvPr/>
        </p:nvPicPr>
        <p:blipFill>
          <a:blip r:embed="rId6"/>
          <a:stretch>
            <a:fillRect/>
          </a:stretch>
        </p:blipFill>
        <p:spPr>
          <a:xfrm>
            <a:off x="1095950" y="2390566"/>
            <a:ext cx="3455670" cy="2038350"/>
          </a:xfrm>
          <a:prstGeom prst="rect">
            <a:avLst/>
          </a:prstGeom>
          <a:ln w="76200">
            <a:noFill/>
          </a:ln>
        </p:spPr>
      </p:pic>
      <p:pic>
        <p:nvPicPr>
          <p:cNvPr id="8" name="図 7">
            <a:extLst>
              <a:ext uri="{FF2B5EF4-FFF2-40B4-BE49-F238E27FC236}">
                <a16:creationId xmlns:a16="http://schemas.microsoft.com/office/drawing/2014/main" id="{1BE4BE96-705C-4D7D-A6F2-57C432A73B73}"/>
              </a:ext>
            </a:extLst>
          </p:cNvPr>
          <p:cNvPicPr>
            <a:picLocks noChangeAspect="1"/>
          </p:cNvPicPr>
          <p:nvPr/>
        </p:nvPicPr>
        <p:blipFill>
          <a:blip r:embed="rId7"/>
          <a:stretch>
            <a:fillRect/>
          </a:stretch>
        </p:blipFill>
        <p:spPr>
          <a:xfrm>
            <a:off x="5524876" y="2369765"/>
            <a:ext cx="3714750" cy="2106930"/>
          </a:xfrm>
          <a:prstGeom prst="rect">
            <a:avLst/>
          </a:prstGeom>
          <a:ln w="76200">
            <a:noFill/>
          </a:ln>
        </p:spPr>
      </p:pic>
      <p:sp>
        <p:nvSpPr>
          <p:cNvPr id="28" name="正方形/長方形 27">
            <a:extLst>
              <a:ext uri="{FF2B5EF4-FFF2-40B4-BE49-F238E27FC236}">
                <a16:creationId xmlns:a16="http://schemas.microsoft.com/office/drawing/2014/main" id="{AACECD09-5C65-4A77-A4DE-16DF598859D7}"/>
              </a:ext>
            </a:extLst>
          </p:cNvPr>
          <p:cNvSpPr/>
          <p:nvPr/>
        </p:nvSpPr>
        <p:spPr bwMode="gray">
          <a:xfrm>
            <a:off x="5401371"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9" name="正方形/長方形 28">
            <a:extLst>
              <a:ext uri="{FF2B5EF4-FFF2-40B4-BE49-F238E27FC236}">
                <a16:creationId xmlns:a16="http://schemas.microsoft.com/office/drawing/2014/main" id="{1CBCD43D-96C8-4291-9682-6D7618B327BC}"/>
              </a:ext>
            </a:extLst>
          </p:cNvPr>
          <p:cNvSpPr/>
          <p:nvPr/>
        </p:nvSpPr>
        <p:spPr bwMode="gray">
          <a:xfrm>
            <a:off x="889200"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0" name="正方形/長方形 29">
            <a:extLst>
              <a:ext uri="{FF2B5EF4-FFF2-40B4-BE49-F238E27FC236}">
                <a16:creationId xmlns:a16="http://schemas.microsoft.com/office/drawing/2014/main" id="{501FCA40-C19D-427A-9392-51C2F2717C93}"/>
              </a:ext>
            </a:extLst>
          </p:cNvPr>
          <p:cNvSpPr/>
          <p:nvPr/>
        </p:nvSpPr>
        <p:spPr bwMode="gray">
          <a:xfrm>
            <a:off x="889200" y="4639124"/>
            <a:ext cx="3949179" cy="1543457"/>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1" name="テキスト ボックス 30">
            <a:extLst>
              <a:ext uri="{FF2B5EF4-FFF2-40B4-BE49-F238E27FC236}">
                <a16:creationId xmlns:a16="http://schemas.microsoft.com/office/drawing/2014/main" id="{5F1B06BD-9F8E-467F-B087-B7E78133C3F4}"/>
              </a:ext>
            </a:extLst>
          </p:cNvPr>
          <p:cNvSpPr txBox="1"/>
          <p:nvPr/>
        </p:nvSpPr>
        <p:spPr>
          <a:xfrm>
            <a:off x="9799242" y="5466004"/>
            <a:ext cx="2146445" cy="523220"/>
          </a:xfrm>
          <a:prstGeom prst="rect">
            <a:avLst/>
          </a:prstGeom>
          <a:noFill/>
        </p:spPr>
        <p:txBody>
          <a:bodyPr wrap="square" rtlCol="0">
            <a:spAutoFit/>
          </a:bodyPr>
          <a:lstStyle/>
          <a:p>
            <a:r>
              <a:rPr lang="en-US" altLang="ja-JP" sz="1400" dirty="0"/>
              <a:t>※</a:t>
            </a:r>
            <a:r>
              <a:rPr lang="ja-JP" altLang="en-US" sz="1400" dirty="0"/>
              <a:t>太枠は</a:t>
            </a:r>
            <a:r>
              <a:rPr lang="en-US" altLang="ja-JP" sz="1400" dirty="0"/>
              <a:t>Japan-WG</a:t>
            </a:r>
            <a:r>
              <a:rPr lang="ja-JP" altLang="en-US" sz="1400" dirty="0"/>
              <a:t> も</a:t>
            </a:r>
            <a:br>
              <a:rPr lang="en-US" altLang="ja-JP" sz="1400" dirty="0"/>
            </a:br>
            <a:r>
              <a:rPr lang="ja-JP" altLang="en-US" sz="1400" dirty="0"/>
              <a:t>コントリビューション</a:t>
            </a:r>
            <a:endParaRPr kumimoji="1" lang="ja-JP" altLang="en-US" sz="1400" dirty="0"/>
          </a:p>
        </p:txBody>
      </p:sp>
    </p:spTree>
    <p:extLst>
      <p:ext uri="{BB962C8B-B14F-4D97-AF65-F5344CB8AC3E}">
        <p14:creationId xmlns:p14="http://schemas.microsoft.com/office/powerpoint/2010/main" val="4005040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ea"/>
                <a:ea typeface="+mj-ea"/>
              </a:rPr>
              <a:t>目次</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r>
              <a:rPr kumimoji="1" lang="en-US" altLang="ja-JP" b="1" dirty="0" err="1">
                <a:latin typeface="+mj-ea"/>
                <a:ea typeface="+mj-ea"/>
              </a:rPr>
              <a:t>OpenChain</a:t>
            </a:r>
            <a:r>
              <a:rPr kumimoji="1" lang="ja-JP" altLang="en-US" b="1" dirty="0">
                <a:latin typeface="+mj-ea"/>
                <a:ea typeface="+mj-ea"/>
              </a:rPr>
              <a:t>プロジェクトの紹介 </a:t>
            </a:r>
          </a:p>
          <a:p>
            <a:endParaRPr kumimoji="1" lang="ja-JP" altLang="en-US" b="1" dirty="0"/>
          </a:p>
          <a:p>
            <a:r>
              <a:rPr kumimoji="1" lang="en-US" altLang="ja-JP" b="1" dirty="0" err="1">
                <a:latin typeface="+mn-ea"/>
                <a:ea typeface="+mn-ea"/>
              </a:rPr>
              <a:t>OpenChain</a:t>
            </a:r>
            <a:r>
              <a:rPr kumimoji="1" lang="en-US" altLang="ja-JP" b="1" dirty="0">
                <a:latin typeface="+mn-ea"/>
                <a:ea typeface="+mn-ea"/>
              </a:rPr>
              <a:t> Japan WG</a:t>
            </a:r>
            <a:r>
              <a:rPr kumimoji="1" lang="ja-JP" altLang="en-US" b="1" dirty="0">
                <a:latin typeface="+mn-ea"/>
                <a:ea typeface="+mn-ea"/>
              </a:rPr>
              <a:t>の紹介</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a:t>
            </a:fld>
            <a:endParaRPr lang="ja-JP" altLang="en-US" dirty="0"/>
          </a:p>
        </p:txBody>
      </p:sp>
    </p:spTree>
    <p:extLst>
      <p:ext uri="{BB962C8B-B14F-4D97-AF65-F5344CB8AC3E}">
        <p14:creationId xmlns:p14="http://schemas.microsoft.com/office/powerpoint/2010/main" val="3652856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pPr marL="0" indent="0">
              <a:buNone/>
            </a:pPr>
            <a:r>
              <a:rPr lang="en-US" altLang="ja-JP" sz="4000" b="1" dirty="0" err="1">
                <a:solidFill>
                  <a:srgbClr val="00849D"/>
                </a:solidFill>
                <a:latin typeface="+mn-ea"/>
                <a:ea typeface="+mn-ea"/>
              </a:rPr>
              <a:t>OpenChain</a:t>
            </a:r>
            <a:r>
              <a:rPr lang="en-US" altLang="ja-JP" sz="4000" b="1" dirty="0">
                <a:solidFill>
                  <a:srgbClr val="00849D"/>
                </a:solidFill>
                <a:latin typeface="+mn-ea"/>
                <a:ea typeface="+mn-ea"/>
              </a:rPr>
              <a:t> Japan WG</a:t>
            </a:r>
            <a:r>
              <a:rPr lang="ja-JP" altLang="en-US" sz="4000" b="1" dirty="0">
                <a:solidFill>
                  <a:srgbClr val="00849D"/>
                </a:solidFill>
                <a:latin typeface="+mn-ea"/>
                <a:ea typeface="+mn-ea"/>
              </a:rPr>
              <a:t>の紹介</a:t>
            </a:r>
          </a:p>
          <a:p>
            <a:pPr marL="0" indent="0">
              <a:buNone/>
            </a:pPr>
            <a:endParaRPr kumimoji="1" lang="ja-JP" altLang="en-US" sz="4000" b="1" dirty="0">
              <a:solidFill>
                <a:srgbClr val="00849D"/>
              </a:solidFill>
              <a:latin typeface="游ゴシック" panose="020B0400000000000000" pitchFamily="50" charset="-128"/>
              <a:ea typeface="游ゴシック" panose="020B0400000000000000" pitchFamily="50" charset="-128"/>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20</a:t>
            </a:fld>
            <a:endParaRPr lang="ja-JP" altLang="en-US" dirty="0"/>
          </a:p>
        </p:txBody>
      </p:sp>
    </p:spTree>
    <p:extLst>
      <p:ext uri="{BB962C8B-B14F-4D97-AF65-F5344CB8AC3E}">
        <p14:creationId xmlns:p14="http://schemas.microsoft.com/office/powerpoint/2010/main" val="3606251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設立前夜</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8</a:t>
            </a:r>
            <a:r>
              <a:rPr kumimoji="1" lang="ja-JP" altLang="en-US" sz="2400" b="1" dirty="0">
                <a:latin typeface="+mn-lt"/>
                <a:ea typeface="+mj-ea"/>
              </a:rPr>
              <a:t>月以降、トヨタ、日立、ソニーの日本企業が</a:t>
            </a:r>
            <a:r>
              <a:rPr kumimoji="1" lang="en-US" altLang="ja-JP" sz="2400" b="1" dirty="0" err="1">
                <a:latin typeface="+mn-lt"/>
                <a:ea typeface="+mj-ea"/>
              </a:rPr>
              <a:t>OpenChain</a:t>
            </a:r>
            <a:r>
              <a:rPr kumimoji="1" lang="ja-JP" altLang="en-US" sz="2400" b="1" dirty="0">
                <a:latin typeface="+mn-lt"/>
                <a:ea typeface="+mj-ea"/>
              </a:rPr>
              <a:t>に加盟</a:t>
            </a:r>
          </a:p>
          <a:p>
            <a:r>
              <a:rPr kumimoji="1" lang="en-US" altLang="ja-JP" sz="2400" b="1" dirty="0" err="1">
                <a:latin typeface="+mn-lt"/>
                <a:ea typeface="+mj-ea"/>
              </a:rPr>
              <a:t>OpenChain</a:t>
            </a:r>
            <a:r>
              <a:rPr kumimoji="1" lang="ja-JP" altLang="en-US" sz="2400" b="1" dirty="0">
                <a:latin typeface="+mn-lt"/>
                <a:ea typeface="+mj-ea"/>
              </a:rPr>
              <a:t>の枠組みを使って面白いことしたいよね</a:t>
            </a:r>
          </a:p>
          <a:p>
            <a:pPr lvl="1"/>
            <a:r>
              <a:rPr kumimoji="1" lang="ja-JP" altLang="en-US" sz="2134" b="1" dirty="0">
                <a:latin typeface="+mn-lt"/>
                <a:ea typeface="+mj-ea"/>
              </a:rPr>
              <a:t>日本でコンプライアンスの意識を高めよう！</a:t>
            </a:r>
          </a:p>
          <a:p>
            <a:pPr lvl="1"/>
            <a:r>
              <a:rPr kumimoji="1" lang="ja-JP" altLang="en-US" sz="2134" b="1" dirty="0">
                <a:latin typeface="+mn-lt"/>
                <a:ea typeface="+mj-ea"/>
              </a:rPr>
              <a:t>日本からアジアに向かってコンプライアンスの意識を高めよう！</a:t>
            </a:r>
          </a:p>
          <a:p>
            <a:pPr lvl="1"/>
            <a:r>
              <a:rPr kumimoji="1" lang="ja-JP" altLang="en-US" sz="2134" b="1" dirty="0">
                <a:latin typeface="+mn-lt"/>
                <a:ea typeface="+mj-ea"/>
              </a:rPr>
              <a:t>コンプライアンスに対する課題に関して情報交換しよう！</a:t>
            </a:r>
          </a:p>
          <a:p>
            <a:pPr lvl="1"/>
            <a:r>
              <a:rPr kumimoji="1" lang="ja-JP" altLang="en-US" sz="2134" b="1" dirty="0">
                <a:latin typeface="+mn-lt"/>
                <a:ea typeface="+mj-ea"/>
              </a:rPr>
              <a:t>日本語で議論が出来る場を設けよう！</a:t>
            </a:r>
          </a:p>
          <a:p>
            <a:r>
              <a:rPr kumimoji="1" lang="ja-JP" altLang="en-US" sz="2400" b="1" dirty="0">
                <a:latin typeface="+mn-lt"/>
                <a:ea typeface="+mj-ea"/>
              </a:rPr>
              <a:t>仲間作りが必要だよね！？コミュニティを作ろう！</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21</a:t>
            </a:fld>
            <a:endParaRPr lang="ja-JP" altLang="en-US" dirty="0"/>
          </a:p>
        </p:txBody>
      </p:sp>
      <p:sp>
        <p:nvSpPr>
          <p:cNvPr id="19" name="正方形/長方形 18">
            <a:extLst>
              <a:ext uri="{FF2B5EF4-FFF2-40B4-BE49-F238E27FC236}">
                <a16:creationId xmlns:a16="http://schemas.microsoft.com/office/drawing/2014/main" id="{77E74DD3-9B62-4394-84D8-EF2BA9752016}"/>
              </a:ext>
            </a:extLst>
          </p:cNvPr>
          <p:cNvSpPr/>
          <p:nvPr/>
        </p:nvSpPr>
        <p:spPr>
          <a:xfrm>
            <a:off x="1147610" y="5019675"/>
            <a:ext cx="9803180" cy="515114"/>
          </a:xfrm>
          <a:prstGeom prst="rect">
            <a:avLst/>
          </a:prstGeom>
          <a:ln w="44450">
            <a:solidFill>
              <a:srgbClr val="006B88"/>
            </a:solidFill>
          </a:ln>
        </p:spPr>
        <p:txBody>
          <a:bodyPr wrap="square" anchor="ctr">
            <a:noAutofit/>
          </a:bodyPr>
          <a:lstStyle/>
          <a:p>
            <a:pPr algn="ctr"/>
            <a:r>
              <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a:t>
            </a:r>
            <a:endPar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566354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849410" cy="2244712"/>
          </a:xfrm>
        </p:spPr>
        <p:txBody>
          <a:bodyPr/>
          <a:lstStyle/>
          <a:p>
            <a:r>
              <a:rPr kumimoji="1" lang="ja-JP" altLang="en-US" sz="2400" b="1" dirty="0">
                <a:latin typeface="+mn-lt"/>
                <a:ea typeface="+mj-ea"/>
              </a:rPr>
              <a:t>ベストプラクティスの共有や、共通課題の解決を目的として、</a:t>
            </a:r>
            <a:br>
              <a:rPr lang="en-US" altLang="ja-JP" sz="2400" b="1" dirty="0">
                <a:latin typeface="+mn-lt"/>
                <a:ea typeface="+mj-ea"/>
              </a:rPr>
            </a:br>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12</a:t>
            </a:r>
            <a:r>
              <a:rPr kumimoji="1" lang="ja-JP" altLang="en-US" sz="2400" b="1" dirty="0">
                <a:latin typeface="+mn-lt"/>
                <a:ea typeface="+mj-ea"/>
              </a:rPr>
              <a:t>月にソニー</a:t>
            </a:r>
            <a:r>
              <a:rPr kumimoji="1" lang="en-US" altLang="ja-JP" sz="2400" b="1" dirty="0">
                <a:latin typeface="+mn-lt"/>
                <a:ea typeface="+mj-ea"/>
              </a:rPr>
              <a:t>/</a:t>
            </a:r>
            <a:r>
              <a:rPr kumimoji="1" lang="ja-JP" altLang="en-US" sz="2400" b="1" dirty="0">
                <a:latin typeface="+mn-lt"/>
                <a:ea typeface="+mj-ea"/>
              </a:rPr>
              <a:t>日立</a:t>
            </a:r>
            <a:r>
              <a:rPr kumimoji="1" lang="en-US" altLang="ja-JP" sz="2400" b="1" dirty="0">
                <a:latin typeface="+mn-lt"/>
                <a:ea typeface="+mj-ea"/>
              </a:rPr>
              <a:t>/</a:t>
            </a:r>
            <a:r>
              <a:rPr kumimoji="1" lang="ja-JP" altLang="en-US" sz="2400" b="1" dirty="0">
                <a:latin typeface="+mn-lt"/>
                <a:ea typeface="+mj-ea"/>
              </a:rPr>
              <a:t>トヨタの</a:t>
            </a:r>
            <a:r>
              <a:rPr kumimoji="1" lang="en-US" altLang="ja-JP" sz="2400" b="1" dirty="0">
                <a:latin typeface="+mn-lt"/>
                <a:ea typeface="+mj-ea"/>
              </a:rPr>
              <a:t>3</a:t>
            </a:r>
            <a:r>
              <a:rPr kumimoji="1" lang="ja-JP" altLang="en-US" sz="2400" b="1" dirty="0">
                <a:latin typeface="+mn-lt"/>
                <a:ea typeface="+mj-ea"/>
              </a:rPr>
              <a:t>社が設立</a:t>
            </a:r>
          </a:p>
          <a:p>
            <a:r>
              <a:rPr kumimoji="1" lang="ja-JP" altLang="en-US" sz="2400" b="1" dirty="0">
                <a:latin typeface="+mn-lt"/>
                <a:ea typeface="+mj-ea"/>
              </a:rPr>
              <a:t>国内</a:t>
            </a:r>
            <a:r>
              <a:rPr kumimoji="1" lang="en-US" altLang="ja-JP" sz="2400" b="1" dirty="0">
                <a:latin typeface="+mn-lt"/>
                <a:ea typeface="+mj-ea"/>
              </a:rPr>
              <a:t>80</a:t>
            </a:r>
            <a:r>
              <a:rPr kumimoji="1" lang="ja-JP" altLang="en-US" sz="2400" b="1" dirty="0">
                <a:latin typeface="+mn-lt"/>
                <a:ea typeface="+mj-ea"/>
              </a:rPr>
              <a:t>社</a:t>
            </a:r>
            <a:r>
              <a:rPr kumimoji="1" lang="en-US" altLang="ja-JP" sz="2400" b="1" dirty="0">
                <a:latin typeface="+mn-lt"/>
                <a:ea typeface="+mj-ea"/>
              </a:rPr>
              <a:t>/200</a:t>
            </a:r>
            <a:r>
              <a:rPr kumimoji="1" lang="ja-JP" altLang="en-US" sz="2400" b="1" dirty="0">
                <a:latin typeface="+mn-lt"/>
                <a:ea typeface="+mj-ea"/>
              </a:rPr>
              <a:t>名以上が参加し、国別</a:t>
            </a:r>
            <a:r>
              <a:rPr kumimoji="1" lang="en-US" altLang="ja-JP" sz="2400" b="1" dirty="0">
                <a:latin typeface="+mn-lt"/>
                <a:ea typeface="+mj-ea"/>
              </a:rPr>
              <a:t>WG</a:t>
            </a:r>
            <a:r>
              <a:rPr kumimoji="1" lang="ja-JP" altLang="en-US" sz="2400" b="1" dirty="0">
                <a:latin typeface="+mn-lt"/>
                <a:ea typeface="+mj-ea"/>
              </a:rPr>
              <a:t>のモデルケースに</a:t>
            </a:r>
            <a:endParaRPr kumimoji="1" lang="en-US" altLang="ja-JP" sz="2400" b="1" dirty="0">
              <a:latin typeface="+mn-lt"/>
              <a:ea typeface="+mj-ea"/>
            </a:endParaRPr>
          </a:p>
          <a:p>
            <a:r>
              <a:rPr kumimoji="1" lang="ja-JP" altLang="en-US" sz="2400" b="1" dirty="0">
                <a:latin typeface="+mn-lt"/>
                <a:ea typeface="+mj-ea"/>
              </a:rPr>
              <a:t>「日本語で議論し、日本語／英語でアウトプット」</a:t>
            </a:r>
            <a:endParaRPr kumimoji="1" lang="en-US" altLang="ja-JP" sz="2400" b="1" dirty="0">
              <a:latin typeface="+mn-lt"/>
              <a:ea typeface="+mj-ea"/>
            </a:endParaRPr>
          </a:p>
          <a:p>
            <a:r>
              <a:rPr lang="en-US" altLang="ja-JP" sz="2400" b="1" dirty="0">
                <a:latin typeface="+mn-lt"/>
                <a:ea typeface="+mj-ea"/>
              </a:rPr>
              <a:t>8</a:t>
            </a:r>
            <a:r>
              <a:rPr kumimoji="1" lang="ja-JP" altLang="en-US" sz="2400" b="1" dirty="0">
                <a:latin typeface="+mn-lt"/>
                <a:ea typeface="+mj-ea"/>
              </a:rPr>
              <a:t>つの</a:t>
            </a:r>
            <a:r>
              <a:rPr kumimoji="1" lang="en-US" altLang="ja-JP" sz="2400" b="1" dirty="0">
                <a:latin typeface="+mn-lt"/>
                <a:ea typeface="+mj-ea"/>
              </a:rPr>
              <a:t>Subgroup</a:t>
            </a:r>
            <a:r>
              <a:rPr kumimoji="1" lang="ja-JP" altLang="en-US" sz="2400" b="1" dirty="0">
                <a:latin typeface="+mn-lt"/>
                <a:ea typeface="+mj-ea"/>
              </a:rPr>
              <a:t>が活動中</a:t>
            </a:r>
            <a:endParaRPr kumimoji="1" lang="en-US" altLang="ja-JP"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22</a:t>
            </a:fld>
            <a:endParaRPr lang="ja-JP" altLang="en-US" dirty="0"/>
          </a:p>
        </p:txBody>
      </p:sp>
      <p:pic>
        <p:nvPicPr>
          <p:cNvPr id="7" name="図 6">
            <a:extLst>
              <a:ext uri="{FF2B5EF4-FFF2-40B4-BE49-F238E27FC236}">
                <a16:creationId xmlns:a16="http://schemas.microsoft.com/office/drawing/2014/main" id="{FE86D998-A7E8-4FB0-9700-D648344CA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7831" y="3238068"/>
            <a:ext cx="4848830" cy="3177391"/>
          </a:xfrm>
          <a:prstGeom prst="rect">
            <a:avLst/>
          </a:prstGeom>
        </p:spPr>
      </p:pic>
    </p:spTree>
    <p:extLst>
      <p:ext uri="{BB962C8B-B14F-4D97-AF65-F5344CB8AC3E}">
        <p14:creationId xmlns:p14="http://schemas.microsoft.com/office/powerpoint/2010/main" val="4066913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参考</a:t>
            </a:r>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各国でのコミュニティ活動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j-lt"/>
                <a:ea typeface="+mn-ea"/>
              </a:rPr>
              <a:t>2019</a:t>
            </a:r>
            <a:r>
              <a:rPr kumimoji="1" lang="ja-JP" altLang="en-US" sz="2400" b="1" dirty="0">
                <a:latin typeface="+mj-lt"/>
                <a:ea typeface="+mn-ea"/>
              </a:rPr>
              <a:t>年以降、日本以外でも </a:t>
            </a:r>
            <a:r>
              <a:rPr kumimoji="1" lang="en-US" altLang="ja-JP" sz="2400" b="1" dirty="0">
                <a:latin typeface="+mj-lt"/>
                <a:ea typeface="+mn-ea"/>
              </a:rPr>
              <a:t>Regional Work Group </a:t>
            </a:r>
            <a:r>
              <a:rPr kumimoji="1" lang="ja-JP" altLang="en-US" sz="2400" b="1" dirty="0">
                <a:latin typeface="+mj-lt"/>
                <a:ea typeface="+mn-ea"/>
              </a:rPr>
              <a:t>が発足</a:t>
            </a:r>
            <a:endParaRPr kumimoji="1" lang="en-US" altLang="ja-JP" sz="2400" b="1" dirty="0">
              <a:latin typeface="+mj-lt"/>
              <a:ea typeface="+mn-ea"/>
            </a:endParaRPr>
          </a:p>
          <a:p>
            <a:r>
              <a:rPr lang="ja-JP" altLang="en-US" sz="2400" b="1" dirty="0">
                <a:latin typeface="+mj-lt"/>
                <a:ea typeface="+mn-ea"/>
              </a:rPr>
              <a:t>相互交流でグローバルに仲間づくりを展開</a:t>
            </a:r>
            <a:endParaRPr kumimoji="1" lang="ja-JP" altLang="en-US"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23</a:t>
            </a:fld>
            <a:endParaRPr lang="ja-JP" altLang="en-US" dirty="0"/>
          </a:p>
        </p:txBody>
      </p:sp>
      <p:sp>
        <p:nvSpPr>
          <p:cNvPr id="8" name="正方形/長方形 7">
            <a:extLst>
              <a:ext uri="{FF2B5EF4-FFF2-40B4-BE49-F238E27FC236}">
                <a16:creationId xmlns:a16="http://schemas.microsoft.com/office/drawing/2014/main" id="{95DDC672-9474-44A6-AA64-C95A12B33797}"/>
              </a:ext>
            </a:extLst>
          </p:cNvPr>
          <p:cNvSpPr/>
          <p:nvPr/>
        </p:nvSpPr>
        <p:spPr>
          <a:xfrm>
            <a:off x="1651000" y="2601260"/>
            <a:ext cx="6096000" cy="2677656"/>
          </a:xfrm>
          <a:prstGeom prst="rect">
            <a:avLst/>
          </a:prstGeom>
        </p:spPr>
        <p:txBody>
          <a:bodyPr>
            <a:spAutoFit/>
          </a:bodyPr>
          <a:lstStyle/>
          <a:p>
            <a:pPr marL="285750" indent="-285750">
              <a:buFont typeface="Arial" panose="020B0604020202020204" pitchFamily="34" charset="0"/>
              <a:buChar char="•"/>
            </a:pPr>
            <a:r>
              <a:rPr lang="ja-JP" altLang="en-US" sz="2400" dirty="0"/>
              <a:t>Taiwan WG</a:t>
            </a:r>
          </a:p>
          <a:p>
            <a:pPr marL="285750" indent="-285750">
              <a:buFont typeface="Arial" panose="020B0604020202020204" pitchFamily="34" charset="0"/>
              <a:buChar char="•"/>
            </a:pPr>
            <a:r>
              <a:rPr lang="ja-JP" altLang="en-US" sz="2400" dirty="0"/>
              <a:t>UK WG</a:t>
            </a:r>
          </a:p>
          <a:p>
            <a:pPr marL="285750" indent="-285750">
              <a:buFont typeface="Arial" panose="020B0604020202020204" pitchFamily="34" charset="0"/>
              <a:buChar char="•"/>
            </a:pPr>
            <a:r>
              <a:rPr lang="ja-JP" altLang="en-US" sz="2400" dirty="0"/>
              <a:t>Germany WG</a:t>
            </a:r>
          </a:p>
          <a:p>
            <a:pPr marL="285750" indent="-285750">
              <a:buFont typeface="Arial" panose="020B0604020202020204" pitchFamily="34" charset="0"/>
              <a:buChar char="•"/>
            </a:pPr>
            <a:r>
              <a:rPr lang="ja-JP" altLang="en-US" sz="2400" dirty="0"/>
              <a:t>Korea WG</a:t>
            </a:r>
          </a:p>
          <a:p>
            <a:pPr marL="285750" indent="-285750">
              <a:buFont typeface="Arial" panose="020B0604020202020204" pitchFamily="34" charset="0"/>
              <a:buChar char="•"/>
            </a:pPr>
            <a:r>
              <a:rPr lang="ja-JP" altLang="en-US" sz="2400" dirty="0"/>
              <a:t>Japan WG</a:t>
            </a:r>
          </a:p>
          <a:p>
            <a:pPr marL="285750" indent="-285750">
              <a:buFont typeface="Arial" panose="020B0604020202020204" pitchFamily="34" charset="0"/>
              <a:buChar char="•"/>
            </a:pPr>
            <a:r>
              <a:rPr lang="ja-JP" altLang="en-US" sz="2400" dirty="0"/>
              <a:t>China WG</a:t>
            </a:r>
          </a:p>
          <a:p>
            <a:pPr marL="285750" indent="-285750">
              <a:buFont typeface="Arial" panose="020B0604020202020204" pitchFamily="34" charset="0"/>
              <a:buChar char="•"/>
            </a:pPr>
            <a:r>
              <a:rPr lang="ja-JP" altLang="en-US" sz="2400" dirty="0"/>
              <a:t>India WG</a:t>
            </a:r>
          </a:p>
        </p:txBody>
      </p:sp>
    </p:spTree>
    <p:extLst>
      <p:ext uri="{BB962C8B-B14F-4D97-AF65-F5344CB8AC3E}">
        <p14:creationId xmlns:p14="http://schemas.microsoft.com/office/powerpoint/2010/main" val="2284209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サブグループ</a:t>
            </a:r>
            <a:r>
              <a:rPr kumimoji="1" lang="en-US" altLang="ja-JP" b="1" dirty="0">
                <a:latin typeface="+mj-lt"/>
                <a:ea typeface="游ゴシック" panose="020B0400000000000000" pitchFamily="50" charset="-128"/>
              </a:rPr>
              <a:t>(SG)</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187860"/>
            <a:ext cx="10849410" cy="517320"/>
          </a:xfrm>
        </p:spPr>
        <p:txBody>
          <a:bodyPr/>
          <a:lstStyle/>
          <a:p>
            <a:pPr marL="0" indent="0">
              <a:buNone/>
            </a:pPr>
            <a:r>
              <a:rPr lang="ja-JP" altLang="en-US" sz="2400" b="1" dirty="0">
                <a:latin typeface="+mn-lt"/>
                <a:ea typeface="+mj-ea"/>
              </a:rPr>
              <a:t>オープンに課題を共有し、解決を図る </a:t>
            </a:r>
            <a:r>
              <a:rPr lang="en-US" altLang="ja-JP" sz="2000" b="1" dirty="0">
                <a:latin typeface="+mn-lt"/>
                <a:ea typeface="+mj-ea"/>
              </a:rPr>
              <a:t>(Chatham House Rule</a:t>
            </a:r>
            <a:r>
              <a:rPr lang="ja-JP" altLang="en-US" sz="2000" b="1" dirty="0">
                <a:latin typeface="+mn-lt"/>
                <a:ea typeface="+mj-ea"/>
              </a:rPr>
              <a:t> を適用する場合アリ</a:t>
            </a:r>
            <a:r>
              <a:rPr lang="en-US" altLang="ja-JP" sz="2000" b="1" dirty="0">
                <a:latin typeface="+mn-lt"/>
                <a:ea typeface="+mj-ea"/>
              </a:rPr>
              <a:t>)</a:t>
            </a:r>
            <a:endParaRPr kumimoji="1" lang="ja-JP" altLang="en-US"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24</a:t>
            </a:fld>
            <a:endParaRPr lang="ja-JP" altLang="en-US" dirty="0"/>
          </a:p>
        </p:txBody>
      </p:sp>
      <p:graphicFrame>
        <p:nvGraphicFramePr>
          <p:cNvPr id="10" name="表 7">
            <a:extLst>
              <a:ext uri="{FF2B5EF4-FFF2-40B4-BE49-F238E27FC236}">
                <a16:creationId xmlns:a16="http://schemas.microsoft.com/office/drawing/2014/main" id="{47057EA0-21E3-4395-AD8A-70D94FC4D528}"/>
              </a:ext>
            </a:extLst>
          </p:cNvPr>
          <p:cNvGraphicFramePr>
            <a:graphicFrameLocks noGrp="1"/>
          </p:cNvGraphicFramePr>
          <p:nvPr>
            <p:extLst>
              <p:ext uri="{D42A27DB-BD31-4B8C-83A1-F6EECF244321}">
                <p14:modId xmlns:p14="http://schemas.microsoft.com/office/powerpoint/2010/main" val="1436848469"/>
              </p:ext>
            </p:extLst>
          </p:nvPr>
        </p:nvGraphicFramePr>
        <p:xfrm>
          <a:off x="889200" y="1672582"/>
          <a:ext cx="11219610" cy="4626625"/>
        </p:xfrm>
        <a:graphic>
          <a:graphicData uri="http://schemas.openxmlformats.org/drawingml/2006/table">
            <a:tbl>
              <a:tblPr firstRow="1" bandRow="1">
                <a:tableStyleId>{2D5ABB26-0587-4C30-8999-92F81FD0307C}</a:tableStyleId>
              </a:tblPr>
              <a:tblGrid>
                <a:gridCol w="3191196">
                  <a:extLst>
                    <a:ext uri="{9D8B030D-6E8A-4147-A177-3AD203B41FA5}">
                      <a16:colId xmlns:a16="http://schemas.microsoft.com/office/drawing/2014/main" val="3035973476"/>
                    </a:ext>
                  </a:extLst>
                </a:gridCol>
                <a:gridCol w="8028414">
                  <a:extLst>
                    <a:ext uri="{9D8B030D-6E8A-4147-A177-3AD203B41FA5}">
                      <a16:colId xmlns:a16="http://schemas.microsoft.com/office/drawing/2014/main" val="2128274504"/>
                    </a:ext>
                  </a:extLst>
                </a:gridCol>
              </a:tblGrid>
              <a:tr h="371262">
                <a:tc>
                  <a:txBody>
                    <a:bodyPr/>
                    <a:lstStyle/>
                    <a:p>
                      <a:r>
                        <a:rPr kumimoji="1" lang="ja-JP" altLang="en-US" sz="2000" b="1" dirty="0">
                          <a:solidFill>
                            <a:schemeClr val="bg1"/>
                          </a:solidFill>
                        </a:rPr>
                        <a:t>サブグループ</a:t>
                      </a:r>
                    </a:p>
                  </a:txBody>
                  <a:tcPr anchor="ctr">
                    <a:lnB w="12700" cap="flat" cmpd="sng" algn="ctr">
                      <a:noFill/>
                      <a:prstDash val="solid"/>
                      <a:round/>
                      <a:headEnd type="none" w="med" len="med"/>
                      <a:tailEnd type="none" w="med" len="med"/>
                    </a:lnB>
                    <a:solidFill>
                      <a:srgbClr val="5B9BD5"/>
                    </a:solidFill>
                  </a:tcPr>
                </a:tc>
                <a:tc>
                  <a:txBody>
                    <a:bodyPr/>
                    <a:lstStyle/>
                    <a:p>
                      <a:r>
                        <a:rPr kumimoji="1" lang="ja-JP" altLang="en-US" sz="2000" b="1" dirty="0">
                          <a:solidFill>
                            <a:schemeClr val="bg1"/>
                          </a:solidFill>
                        </a:rPr>
                        <a:t>主な取り組み</a:t>
                      </a: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385248">
                <a:tc>
                  <a:txBody>
                    <a:bodyPr/>
                    <a:lstStyle/>
                    <a:p>
                      <a:r>
                        <a:rPr kumimoji="1" lang="en-US" altLang="ja-JP" sz="1400" b="1" dirty="0"/>
                        <a:t>Planning</a:t>
                      </a:r>
                      <a:endParaRPr kumimoji="1" lang="ja-JP" altLang="en-US" sz="14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200" b="0" dirty="0"/>
                        <a:t>Japan WG</a:t>
                      </a:r>
                      <a:r>
                        <a:rPr kumimoji="1" lang="ja-JP" altLang="en-US" sz="1200" b="0" dirty="0"/>
                        <a:t>全体の活動プランの議論と、全体会合の準備を検討</a:t>
                      </a:r>
                      <a:endParaRPr kumimoji="1" lang="ja-JP" altLang="en-US" sz="1200" b="0"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385248">
                <a:tc>
                  <a:txBody>
                    <a:bodyPr/>
                    <a:lstStyle/>
                    <a:p>
                      <a:r>
                        <a:rPr kumimoji="1" lang="en-US" altLang="ja-JP" sz="1400" b="1" dirty="0"/>
                        <a:t>FAQ</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著作権や</a:t>
                      </a:r>
                      <a:r>
                        <a:rPr kumimoji="1" lang="en-US" altLang="ja-JP" sz="1200" b="0" dirty="0"/>
                        <a:t>OSS</a:t>
                      </a:r>
                      <a:r>
                        <a:rPr kumimoji="1" lang="ja-JP" altLang="en-US" sz="1200" b="0" dirty="0"/>
                        <a:t>ライセンスについて主に初心者向けに、</a:t>
                      </a:r>
                      <a:r>
                        <a:rPr kumimoji="1" lang="en-US" altLang="ja-JP" sz="1200" b="0" dirty="0"/>
                        <a:t>OSS</a:t>
                      </a:r>
                      <a:r>
                        <a:rPr kumimoji="1" lang="ja-JP" altLang="en-US" sz="1200" b="0" dirty="0"/>
                        <a:t>ライセンスに関する</a:t>
                      </a:r>
                      <a:r>
                        <a:rPr kumimoji="1" lang="en-US" altLang="ja-JP" sz="1200" b="0" dirty="0"/>
                        <a:t>FAQ</a:t>
                      </a:r>
                      <a:r>
                        <a:rPr kumimoji="1" lang="ja-JP" altLang="en-US" sz="1200" b="0" dirty="0"/>
                        <a:t>を作成し公開</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485496">
                <a:tc>
                  <a:txBody>
                    <a:bodyPr/>
                    <a:lstStyle/>
                    <a:p>
                      <a:r>
                        <a:rPr kumimoji="1" lang="ja-JP" altLang="en-US" sz="1400" b="1" dirty="0"/>
                        <a:t>サプライチェーンリーフレット</a:t>
                      </a:r>
                      <a:endParaRPr kumimoji="1" lang="en-US" altLang="ja-JP" sz="1400" b="1" dirty="0"/>
                    </a:p>
                    <a:p>
                      <a:r>
                        <a:rPr kumimoji="1" lang="ja-JP" altLang="en-US" sz="1400" b="1" dirty="0"/>
                        <a:t> </a:t>
                      </a:r>
                      <a:r>
                        <a:rPr kumimoji="1" lang="en-US" altLang="ja-JP" sz="1400" b="1" dirty="0"/>
                        <a:t>(Leaflet)</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「オープンソースソフトウェアライセンス遵守に関する一般公衆ガイド」を作成、公開した</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485496">
                <a:tc>
                  <a:txBody>
                    <a:bodyPr/>
                    <a:lstStyle/>
                    <a:p>
                      <a:r>
                        <a:rPr kumimoji="1" lang="ja-JP" altLang="en-US" sz="1400" b="1" dirty="0"/>
                        <a:t>教育資料 </a:t>
                      </a:r>
                      <a:endParaRPr kumimoji="1" lang="en-US" altLang="ja-JP" sz="1400" b="1" dirty="0"/>
                    </a:p>
                    <a:p>
                      <a:r>
                        <a:rPr kumimoji="1" lang="en-US" altLang="ja-JP" sz="1400" b="1" dirty="0"/>
                        <a:t>(Education)</a:t>
                      </a:r>
                      <a:endParaRPr kumimoji="1" lang="en-US" altLang="ja-JP"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ソフトウェア開発者向け教育資料</a:t>
                      </a:r>
                      <a:r>
                        <a:rPr kumimoji="1" lang="en-US" altLang="ja-JP" sz="1200" b="0" dirty="0"/>
                        <a:t>(</a:t>
                      </a:r>
                      <a:r>
                        <a:rPr kumimoji="1" lang="ja-JP" altLang="en-US" sz="1200" b="0" dirty="0"/>
                        <a:t>コンプライアンスプログラム・バージョン</a:t>
                      </a:r>
                      <a:r>
                        <a:rPr kumimoji="1" lang="en-US" altLang="ja-JP" sz="1200" b="0" dirty="0"/>
                        <a:t>)</a:t>
                      </a:r>
                      <a:r>
                        <a:rPr kumimoji="1" lang="ja-JP" altLang="en-US" sz="1200" b="0" dirty="0"/>
                        <a:t>を作成した。</a:t>
                      </a:r>
                      <a:endParaRPr kumimoji="1" lang="en-US" altLang="ja-JP" sz="1200" b="0" dirty="0"/>
                    </a:p>
                    <a:p>
                      <a:r>
                        <a:rPr kumimoji="1" lang="ja-JP" altLang="en-US" sz="1200" b="0" dirty="0"/>
                        <a:t>今後、ソフトウェア開発ベンダー</a:t>
                      </a:r>
                      <a:r>
                        <a:rPr kumimoji="1" lang="en-US" altLang="ja-JP" sz="1200" b="0" dirty="0"/>
                        <a:t>(</a:t>
                      </a:r>
                      <a:r>
                        <a:rPr kumimoji="1" lang="en-US" altLang="ja-JP" sz="1200" b="0" dirty="0" err="1"/>
                        <a:t>ODM:Original</a:t>
                      </a:r>
                      <a:r>
                        <a:rPr kumimoji="1" lang="en-US" altLang="ja-JP" sz="1200" b="0" dirty="0"/>
                        <a:t> Design Manufacturing)</a:t>
                      </a:r>
                      <a:r>
                        <a:rPr kumimoji="1" lang="ja-JP" altLang="en-US" sz="1200" b="0" dirty="0"/>
                        <a:t>向けの教育資料を作成予定</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599731">
                <a:tc>
                  <a:txBody>
                    <a:bodyPr/>
                    <a:lstStyle/>
                    <a:p>
                      <a:r>
                        <a:rPr kumimoji="1" lang="ja-JP" altLang="en-US" sz="1400" b="1" dirty="0"/>
                        <a:t>ライセンス情報 </a:t>
                      </a:r>
                      <a:endParaRPr kumimoji="1" lang="en-US" altLang="ja-JP" sz="1400" b="1" dirty="0"/>
                    </a:p>
                    <a:p>
                      <a:r>
                        <a:rPr kumimoji="1" lang="en-US" altLang="ja-JP" sz="1400" b="1" dirty="0"/>
                        <a:t>(</a:t>
                      </a:r>
                      <a:r>
                        <a:rPr kumimoji="1" lang="en-US" altLang="ja-JP" sz="1400" b="1" dirty="0" err="1"/>
                        <a:t>LicenseInfo</a:t>
                      </a:r>
                      <a:r>
                        <a:rPr kumimoji="1" lang="en-US" altLang="ja-JP" sz="1400" b="1" dirty="0"/>
                        <a:t>)</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組織間のライセンス情報授受に関してのガイドラインや</a:t>
                      </a:r>
                      <a:r>
                        <a:rPr kumimoji="1" lang="en-US" altLang="ja-JP" sz="1200" b="0" dirty="0"/>
                        <a:t>SPDX Lite</a:t>
                      </a:r>
                      <a:r>
                        <a:rPr kumimoji="1" lang="ja-JP" altLang="en-US" sz="1200" b="0" dirty="0"/>
                        <a:t> 仕様の策定に貢献。現在は、</a:t>
                      </a:r>
                      <a:r>
                        <a:rPr kumimoji="1" lang="en-US" altLang="ja-JP" sz="1200" b="0" dirty="0"/>
                        <a:t>SBOM</a:t>
                      </a:r>
                      <a:r>
                        <a:rPr kumimoji="1" lang="ja-JP" altLang="en-US" sz="1200" b="0" dirty="0"/>
                        <a:t>など、組織間のライセンス情報・ソフトウェアパッケージ情報の授受に関するガイドラインや</a:t>
                      </a:r>
                      <a:r>
                        <a:rPr kumimoji="1" lang="en-US" altLang="ja-JP" sz="1200" b="0" dirty="0"/>
                        <a:t>SPDX</a:t>
                      </a:r>
                      <a:r>
                        <a:rPr kumimoji="1" lang="ja-JP" altLang="en-US" sz="1200" b="0" dirty="0"/>
                        <a:t>への仕様提案などを、動向を調査とあわせて実施</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485496">
                <a:tc>
                  <a:txBody>
                    <a:bodyPr/>
                    <a:lstStyle/>
                    <a:p>
                      <a:r>
                        <a:rPr kumimoji="1" lang="ja-JP" altLang="en-US" sz="1400" b="1" dirty="0"/>
                        <a:t>プロモーション </a:t>
                      </a:r>
                      <a:endParaRPr kumimoji="1" lang="en-US" altLang="ja-JP" sz="1400" b="1" dirty="0"/>
                    </a:p>
                    <a:p>
                      <a:r>
                        <a:rPr kumimoji="1" lang="en-US" altLang="ja-JP" sz="1400" b="1" dirty="0"/>
                        <a:t>(Promotion)</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200" b="0" dirty="0"/>
                        <a:t>OSS</a:t>
                      </a:r>
                      <a:r>
                        <a:rPr kumimoji="1" lang="ja-JP" altLang="en-US" sz="1200" b="0" dirty="0"/>
                        <a:t>コンプライアンスや</a:t>
                      </a:r>
                      <a:r>
                        <a:rPr kumimoji="1" lang="en-US" altLang="ja-JP" sz="1200" b="0" dirty="0"/>
                        <a:t>OSS</a:t>
                      </a:r>
                      <a:r>
                        <a:rPr kumimoji="1" lang="ja-JP" altLang="en-US" sz="1200" b="0" dirty="0"/>
                        <a:t>そのものの重要性の認知を拡大するための資料の作成やメディア・政府・産業界・学術界などと連携した啓発活動など</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85077434"/>
                  </a:ext>
                </a:extLst>
              </a:tr>
              <a:tr h="799663">
                <a:tc>
                  <a:txBody>
                    <a:bodyPr/>
                    <a:lstStyle/>
                    <a:p>
                      <a:r>
                        <a:rPr kumimoji="1" lang="en-US" altLang="ja-JP" sz="1400" b="1" dirty="0"/>
                        <a:t>Tooling</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管理運用のための</a:t>
                      </a:r>
                      <a:r>
                        <a:rPr kumimoji="1" lang="en-US" altLang="ja-JP" sz="1200" b="0" dirty="0"/>
                        <a:t>OSS</a:t>
                      </a:r>
                      <a:r>
                        <a:rPr kumimoji="1" lang="ja-JP" altLang="en-US" sz="1200" b="0" dirty="0"/>
                        <a:t>を利用して、 </a:t>
                      </a:r>
                      <a:r>
                        <a:rPr kumimoji="1" lang="en-US" altLang="ja-JP" sz="1200" b="0" dirty="0"/>
                        <a:t>Open Source Compliance </a:t>
                      </a:r>
                      <a:r>
                        <a:rPr kumimoji="1" lang="ja-JP" altLang="en-US" sz="1200" b="0" dirty="0"/>
                        <a:t>において以下の項目の実現を目指す</a:t>
                      </a:r>
                      <a:endParaRPr kumimoji="1" lang="en-US" altLang="ja-JP" sz="1200" b="0" dirty="0"/>
                    </a:p>
                    <a:p>
                      <a:pPr marL="171450" indent="-171450">
                        <a:buFont typeface="Arial" panose="020B0604020202020204" pitchFamily="34" charset="0"/>
                        <a:buChar char="•"/>
                      </a:pPr>
                      <a:r>
                        <a:rPr kumimoji="1" lang="ja-JP" altLang="en-US" sz="1200" b="0" dirty="0"/>
                        <a:t>組織に応じたワークフローの構築</a:t>
                      </a:r>
                      <a:endParaRPr kumimoji="1" lang="en-US" altLang="ja-JP" sz="1200" b="0" dirty="0"/>
                    </a:p>
                    <a:p>
                      <a:pPr marL="171450" indent="-171450">
                        <a:buFont typeface="Arial" panose="020B0604020202020204" pitchFamily="34" charset="0"/>
                        <a:buChar char="•"/>
                      </a:pPr>
                      <a:r>
                        <a:rPr kumimoji="1" lang="ja-JP" altLang="en-US" sz="1200" b="0" dirty="0"/>
                        <a:t>省力化 </a:t>
                      </a:r>
                      <a:r>
                        <a:rPr kumimoji="1" lang="en-US" altLang="ja-JP" sz="1200" b="0" dirty="0"/>
                        <a:t>(</a:t>
                      </a:r>
                      <a:r>
                        <a:rPr kumimoji="1" lang="ja-JP" altLang="en-US" sz="1200" b="0" dirty="0"/>
                        <a:t>オートメーション</a:t>
                      </a:r>
                      <a:r>
                        <a:rPr kumimoji="1" lang="en-US" altLang="ja-JP" sz="1200" b="0" dirty="0"/>
                        <a:t>)</a:t>
                      </a:r>
                    </a:p>
                    <a:p>
                      <a:pPr marL="171450" indent="-171450">
                        <a:buFont typeface="Arial" panose="020B0604020202020204" pitchFamily="34" charset="0"/>
                        <a:buChar char="•"/>
                      </a:pPr>
                      <a:r>
                        <a:rPr kumimoji="1" lang="ja-JP" altLang="en-US" sz="1200" b="0" dirty="0"/>
                        <a:t>質の向上</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50241857"/>
                  </a:ext>
                </a:extLst>
              </a:tr>
              <a:tr h="442369">
                <a:tc>
                  <a:txBody>
                    <a:bodyPr/>
                    <a:lstStyle/>
                    <a:p>
                      <a:r>
                        <a:rPr kumimoji="1" lang="en-US" altLang="ja-JP" sz="1400" b="1" dirty="0">
                          <a:latin typeface="+mn-lt"/>
                        </a:rPr>
                        <a:t>OSPO</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pPr marL="0" indent="0">
                        <a:buFont typeface="Arial" panose="020B0604020202020204" pitchFamily="34" charset="0"/>
                        <a:buNone/>
                      </a:pPr>
                      <a:r>
                        <a:rPr kumimoji="1" lang="en-US" altLang="ja-JP" sz="1200" b="0" dirty="0">
                          <a:latin typeface="+mn-lt"/>
                        </a:rPr>
                        <a:t>Good Governance Initiative</a:t>
                      </a:r>
                      <a:r>
                        <a:rPr kumimoji="1" lang="ja-JP" altLang="en-US" sz="1200" b="0" dirty="0">
                          <a:latin typeface="+mn-lt"/>
                        </a:rPr>
                        <a:t>の輪講中</a:t>
                      </a: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2363131113"/>
                  </a:ext>
                </a:extLst>
              </a:tr>
            </a:tbl>
          </a:graphicData>
        </a:graphic>
      </p:graphicFrame>
    </p:spTree>
    <p:extLst>
      <p:ext uri="{BB962C8B-B14F-4D97-AF65-F5344CB8AC3E}">
        <p14:creationId xmlns:p14="http://schemas.microsoft.com/office/powerpoint/2010/main" val="1009485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およそ隔月間隔で開催し、コミュニケーションを活性化</a:t>
            </a:r>
          </a:p>
          <a:p>
            <a:pPr marL="0" indent="0">
              <a:buNone/>
            </a:pP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25</a:t>
            </a:fld>
            <a:endParaRPr lang="ja-JP" altLang="en-US" dirty="0"/>
          </a:p>
        </p:txBody>
      </p:sp>
      <p:pic>
        <p:nvPicPr>
          <p:cNvPr id="10" name="図 9">
            <a:extLst>
              <a:ext uri="{FF2B5EF4-FFF2-40B4-BE49-F238E27FC236}">
                <a16:creationId xmlns:a16="http://schemas.microsoft.com/office/drawing/2014/main" id="{122E7408-5D78-4718-89C2-9CCE94143312}"/>
              </a:ext>
            </a:extLst>
          </p:cNvPr>
          <p:cNvPicPr>
            <a:picLocks noChangeAspect="1"/>
          </p:cNvPicPr>
          <p:nvPr/>
        </p:nvPicPr>
        <p:blipFill>
          <a:blip r:embed="rId3"/>
          <a:stretch>
            <a:fillRect/>
          </a:stretch>
        </p:blipFill>
        <p:spPr>
          <a:xfrm>
            <a:off x="6259906" y="2506292"/>
            <a:ext cx="5580952" cy="2742857"/>
          </a:xfrm>
          <a:prstGeom prst="rect">
            <a:avLst/>
          </a:prstGeom>
        </p:spPr>
      </p:pic>
      <p:sp>
        <p:nvSpPr>
          <p:cNvPr id="11" name="正方形/長方形 10">
            <a:extLst>
              <a:ext uri="{FF2B5EF4-FFF2-40B4-BE49-F238E27FC236}">
                <a16:creationId xmlns:a16="http://schemas.microsoft.com/office/drawing/2014/main" id="{D84D1A3A-279B-42EA-B3BB-E1337114F0D8}"/>
              </a:ext>
            </a:extLst>
          </p:cNvPr>
          <p:cNvSpPr/>
          <p:nvPr/>
        </p:nvSpPr>
        <p:spPr>
          <a:xfrm>
            <a:off x="812547" y="1813208"/>
            <a:ext cx="8066794" cy="4524315"/>
          </a:xfrm>
          <a:prstGeom prst="rect">
            <a:avLst/>
          </a:prstGeom>
        </p:spPr>
        <p:txBody>
          <a:bodyPr wrap="square">
            <a:spAutoFit/>
          </a:bodyPr>
          <a:lstStyle/>
          <a:p>
            <a:r>
              <a:rPr lang="ja-JP" altLang="en-US" sz="1200" dirty="0"/>
              <a:t>第</a:t>
            </a:r>
            <a:r>
              <a:rPr lang="en-US" altLang="ja-JP" sz="1200" dirty="0"/>
              <a:t>1</a:t>
            </a:r>
            <a:r>
              <a:rPr lang="ja-JP" altLang="en-US" sz="1200" dirty="0"/>
              <a:t>回 会合 </a:t>
            </a:r>
            <a:r>
              <a:rPr lang="en-US" altLang="ja-JP" sz="1200" dirty="0"/>
              <a:t>2017/12/27 @</a:t>
            </a:r>
            <a:r>
              <a:rPr lang="ja-JP" altLang="en-US" sz="1200" dirty="0"/>
              <a:t>ソニー本社 クリエイティブラウンジ</a:t>
            </a:r>
          </a:p>
          <a:p>
            <a:r>
              <a:rPr lang="ja-JP" altLang="en-US" sz="1200" dirty="0"/>
              <a:t>第</a:t>
            </a:r>
            <a:r>
              <a:rPr lang="en-US" altLang="ja-JP" sz="1200" dirty="0"/>
              <a:t>2</a:t>
            </a:r>
            <a:r>
              <a:rPr lang="ja-JP" altLang="en-US" sz="1200" dirty="0"/>
              <a:t>回 会合 </a:t>
            </a:r>
            <a:r>
              <a:rPr lang="en-US" altLang="ja-JP" sz="1200" dirty="0"/>
              <a:t>2018/2/22 @</a:t>
            </a:r>
            <a:r>
              <a:rPr lang="ja-JP" altLang="en-US" sz="1200" dirty="0"/>
              <a:t>日立 </a:t>
            </a:r>
            <a:r>
              <a:rPr lang="en-US" altLang="ja-JP" sz="1200" dirty="0"/>
              <a:t>(</a:t>
            </a:r>
            <a:r>
              <a:rPr lang="ja-JP" altLang="en-US" sz="1200" dirty="0"/>
              <a:t>品川オフィス</a:t>
            </a:r>
            <a:r>
              <a:rPr lang="en-US" altLang="ja-JP" sz="1200" dirty="0"/>
              <a:t>) </a:t>
            </a:r>
          </a:p>
          <a:p>
            <a:r>
              <a:rPr lang="ja-JP" altLang="en-US" sz="1200" dirty="0"/>
              <a:t>第</a:t>
            </a:r>
            <a:r>
              <a:rPr lang="en-US" altLang="ja-JP" sz="1200" dirty="0"/>
              <a:t>3</a:t>
            </a:r>
            <a:r>
              <a:rPr lang="ja-JP" altLang="en-US" sz="1200" dirty="0"/>
              <a:t>回 会合 </a:t>
            </a:r>
            <a:r>
              <a:rPr lang="en-US" altLang="ja-JP" sz="1200" dirty="0"/>
              <a:t>2018/4/19 @Panasonic (Wonder Lab Osaka)</a:t>
            </a:r>
          </a:p>
          <a:p>
            <a:r>
              <a:rPr lang="ja-JP" altLang="en-US" sz="1200" dirty="0"/>
              <a:t>第</a:t>
            </a:r>
            <a:r>
              <a:rPr lang="en-US" altLang="ja-JP" sz="1200" dirty="0"/>
              <a:t>4</a:t>
            </a:r>
            <a:r>
              <a:rPr lang="ja-JP" altLang="en-US" sz="1200" dirty="0"/>
              <a:t>回 会合 </a:t>
            </a:r>
            <a:r>
              <a:rPr lang="en-US" altLang="ja-JP" sz="1200" dirty="0"/>
              <a:t>2018/6/13 @</a:t>
            </a:r>
            <a:r>
              <a:rPr lang="ja-JP" altLang="en-US" sz="1200" dirty="0"/>
              <a:t>トヨタ自動車名古屋オフィス</a:t>
            </a:r>
          </a:p>
          <a:p>
            <a:r>
              <a:rPr lang="ja-JP" altLang="en-US" sz="1200" dirty="0"/>
              <a:t>第</a:t>
            </a:r>
            <a:r>
              <a:rPr lang="en-US" altLang="ja-JP" sz="1200" dirty="0"/>
              <a:t>5</a:t>
            </a:r>
            <a:r>
              <a:rPr lang="ja-JP" altLang="en-US" sz="1200" dirty="0"/>
              <a:t>回 会合 </a:t>
            </a:r>
            <a:r>
              <a:rPr lang="en-US" altLang="ja-JP" sz="1200" dirty="0"/>
              <a:t>2018/8/31 @</a:t>
            </a:r>
            <a:r>
              <a:rPr lang="ja-JP" altLang="en-US" sz="1200" dirty="0"/>
              <a:t>富士通川崎工場</a:t>
            </a:r>
          </a:p>
          <a:p>
            <a:r>
              <a:rPr lang="ja-JP" altLang="en-US" sz="1200" dirty="0"/>
              <a:t>第</a:t>
            </a:r>
            <a:r>
              <a:rPr lang="en-US" altLang="ja-JP" sz="1200" dirty="0"/>
              <a:t>6</a:t>
            </a:r>
            <a:r>
              <a:rPr lang="ja-JP" altLang="en-US" sz="1200" dirty="0"/>
              <a:t>回 会合 </a:t>
            </a:r>
            <a:r>
              <a:rPr lang="en-US" altLang="ja-JP" sz="1200" dirty="0"/>
              <a:t>2018/10/31 @</a:t>
            </a:r>
            <a:r>
              <a:rPr lang="ja-JP" altLang="en-US" sz="1200" dirty="0"/>
              <a:t>東芝 </a:t>
            </a:r>
            <a:r>
              <a:rPr lang="en-US" altLang="ja-JP" sz="1200" dirty="0"/>
              <a:t>(</a:t>
            </a:r>
            <a:r>
              <a:rPr lang="ja-JP" altLang="en-US" sz="1200" dirty="0"/>
              <a:t>ラゾーナ川崎東芝ビル</a:t>
            </a:r>
            <a:r>
              <a:rPr lang="en-US" altLang="ja-JP" sz="1200" dirty="0"/>
              <a:t>)</a:t>
            </a:r>
          </a:p>
          <a:p>
            <a:r>
              <a:rPr lang="ja-JP" altLang="en-US" sz="1200" dirty="0"/>
              <a:t>第</a:t>
            </a:r>
            <a:r>
              <a:rPr lang="en-US" altLang="ja-JP" sz="1200" dirty="0"/>
              <a:t>7</a:t>
            </a:r>
            <a:r>
              <a:rPr lang="ja-JP" altLang="en-US" sz="1200" dirty="0"/>
              <a:t>回 会合 </a:t>
            </a:r>
            <a:r>
              <a:rPr lang="en-US" altLang="ja-JP" sz="1200" dirty="0"/>
              <a:t>2018/12/5 @</a:t>
            </a:r>
            <a:r>
              <a:rPr lang="ja-JP" altLang="en-US" sz="1200" dirty="0"/>
              <a:t>テュフズードジャパン</a:t>
            </a:r>
          </a:p>
          <a:p>
            <a:r>
              <a:rPr lang="ja-JP" altLang="en-US" sz="1200" dirty="0"/>
              <a:t>第</a:t>
            </a:r>
            <a:r>
              <a:rPr lang="en-US" altLang="ja-JP" sz="1200" dirty="0"/>
              <a:t>8</a:t>
            </a:r>
            <a:r>
              <a:rPr lang="ja-JP" altLang="en-US" sz="1200" dirty="0"/>
              <a:t>回 会合 </a:t>
            </a:r>
            <a:r>
              <a:rPr lang="en-US" altLang="ja-JP" sz="1200" dirty="0"/>
              <a:t>2019/2/28 @</a:t>
            </a:r>
            <a:r>
              <a:rPr lang="ja-JP" altLang="en-US" sz="1200" dirty="0"/>
              <a:t>三菱電機 本社</a:t>
            </a:r>
          </a:p>
          <a:p>
            <a:r>
              <a:rPr lang="ja-JP" altLang="en-US" sz="1200" dirty="0"/>
              <a:t>第</a:t>
            </a:r>
            <a:r>
              <a:rPr lang="en-US" altLang="ja-JP" sz="1200" dirty="0"/>
              <a:t>9</a:t>
            </a:r>
            <a:r>
              <a:rPr lang="ja-JP" altLang="en-US" sz="1200" dirty="0"/>
              <a:t>回 会合 </a:t>
            </a:r>
            <a:r>
              <a:rPr lang="en-US" altLang="ja-JP" sz="1200" dirty="0"/>
              <a:t>2019/4/18 @</a:t>
            </a:r>
            <a:r>
              <a:rPr lang="ja-JP" altLang="en-US" sz="1200" dirty="0"/>
              <a:t>デンソーテン</a:t>
            </a:r>
          </a:p>
          <a:p>
            <a:r>
              <a:rPr lang="ja-JP" altLang="en-US" sz="1200" dirty="0"/>
              <a:t>第</a:t>
            </a:r>
            <a:r>
              <a:rPr lang="en-US" altLang="ja-JP" sz="1200" dirty="0"/>
              <a:t>10</a:t>
            </a:r>
            <a:r>
              <a:rPr lang="ja-JP" altLang="en-US" sz="1200" dirty="0"/>
              <a:t>回 会合 </a:t>
            </a:r>
            <a:r>
              <a:rPr lang="en-US" altLang="ja-JP" sz="1200" dirty="0"/>
              <a:t>2019/7/16 @</a:t>
            </a:r>
            <a:r>
              <a:rPr lang="ja-JP" altLang="en-US" sz="1200" dirty="0"/>
              <a:t>富士通 </a:t>
            </a:r>
            <a:r>
              <a:rPr lang="en-US" altLang="ja-JP" sz="1200" dirty="0"/>
              <a:t>(</a:t>
            </a:r>
            <a:r>
              <a:rPr lang="ja-JP" altLang="en-US" sz="1200" dirty="0"/>
              <a:t>蒲田ソリューションスクエア</a:t>
            </a:r>
            <a:r>
              <a:rPr lang="en-US" altLang="ja-JP" sz="1200" dirty="0"/>
              <a:t>)</a:t>
            </a:r>
          </a:p>
          <a:p>
            <a:r>
              <a:rPr lang="ja-JP" altLang="en-US" sz="1200" dirty="0"/>
              <a:t>第</a:t>
            </a:r>
            <a:r>
              <a:rPr lang="en-US" altLang="ja-JP" sz="1200" dirty="0"/>
              <a:t>11</a:t>
            </a:r>
            <a:r>
              <a:rPr lang="ja-JP" altLang="en-US" sz="1200" dirty="0"/>
              <a:t>回 会合 </a:t>
            </a:r>
            <a:r>
              <a:rPr lang="en-US" altLang="ja-JP" sz="1200" dirty="0"/>
              <a:t>2019/9/19 @</a:t>
            </a:r>
            <a:r>
              <a:rPr lang="ja-JP" altLang="en-US" sz="1200" dirty="0"/>
              <a:t>オリンパス </a:t>
            </a:r>
            <a:r>
              <a:rPr lang="en-US" altLang="ja-JP" sz="1200" dirty="0"/>
              <a:t>(</a:t>
            </a:r>
            <a:r>
              <a:rPr lang="ja-JP" altLang="en-US" sz="1200" dirty="0"/>
              <a:t>技術開発センター宇津木</a:t>
            </a:r>
            <a:r>
              <a:rPr lang="en-US" altLang="ja-JP" sz="1200" dirty="0"/>
              <a:t>)</a:t>
            </a:r>
          </a:p>
          <a:p>
            <a:r>
              <a:rPr lang="ja-JP" altLang="en-US" sz="1200" dirty="0"/>
              <a:t>第</a:t>
            </a:r>
            <a:r>
              <a:rPr lang="en-US" altLang="ja-JP" sz="1200" dirty="0"/>
              <a:t>12</a:t>
            </a:r>
            <a:r>
              <a:rPr lang="ja-JP" altLang="en-US" sz="1200" dirty="0"/>
              <a:t>回 会合 </a:t>
            </a:r>
            <a:r>
              <a:rPr lang="en-US" altLang="ja-JP" sz="1200" dirty="0"/>
              <a:t>2019/12/19 @NEC (NEC </a:t>
            </a:r>
            <a:r>
              <a:rPr lang="ja-JP" altLang="en-US" sz="1200" dirty="0"/>
              <a:t>本社ビル</a:t>
            </a:r>
            <a:r>
              <a:rPr lang="en-US" altLang="ja-JP" sz="1200" dirty="0"/>
              <a:t>)</a:t>
            </a:r>
          </a:p>
          <a:p>
            <a:r>
              <a:rPr lang="ja-JP" altLang="en-US" sz="1200" dirty="0"/>
              <a:t>第</a:t>
            </a:r>
            <a:r>
              <a:rPr lang="en-US" altLang="ja-JP" sz="1200" dirty="0"/>
              <a:t>13</a:t>
            </a:r>
            <a:r>
              <a:rPr lang="ja-JP" altLang="en-US" sz="1200" dirty="0"/>
              <a:t>回 会合 </a:t>
            </a:r>
            <a:r>
              <a:rPr lang="en-US" altLang="ja-JP" sz="1200" dirty="0"/>
              <a:t>2020/2/18 @</a:t>
            </a:r>
            <a:r>
              <a:rPr lang="ja-JP" altLang="en-US" sz="1200" dirty="0"/>
              <a:t>ディー・エヌ・エー </a:t>
            </a:r>
            <a:r>
              <a:rPr lang="en-US" altLang="ja-JP" sz="1200" dirty="0"/>
              <a:t>(</a:t>
            </a:r>
            <a:r>
              <a:rPr lang="ja-JP" altLang="en-US" sz="1200" dirty="0"/>
              <a:t>渋谷ヒカリエ</a:t>
            </a:r>
            <a:r>
              <a:rPr lang="en-US" altLang="ja-JP" sz="1200" dirty="0"/>
              <a:t>)</a:t>
            </a:r>
            <a:r>
              <a:rPr lang="ja-JP" altLang="en-US" sz="1200" dirty="0"/>
              <a:t>［開催中止］</a:t>
            </a:r>
            <a:endParaRPr lang="en-US" altLang="ja-JP" sz="1200" dirty="0"/>
          </a:p>
          <a:p>
            <a:r>
              <a:rPr lang="ja-JP" altLang="en-US" sz="1200" dirty="0"/>
              <a:t>第</a:t>
            </a:r>
            <a:r>
              <a:rPr lang="en-US" altLang="ja-JP" sz="1200" dirty="0"/>
              <a:t>14</a:t>
            </a:r>
            <a:r>
              <a:rPr lang="ja-JP" altLang="en-US" sz="1200" dirty="0"/>
              <a:t>回 会合／第</a:t>
            </a:r>
            <a:r>
              <a:rPr lang="en-US" altLang="ja-JP" sz="1200" dirty="0"/>
              <a:t>1</a:t>
            </a:r>
            <a:r>
              <a:rPr lang="ja-JP" altLang="en-US" sz="1200" dirty="0"/>
              <a:t>回オンライン会合 </a:t>
            </a:r>
            <a:r>
              <a:rPr lang="en-US" altLang="ja-JP" sz="1200" dirty="0"/>
              <a:t>2020/4/23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15</a:t>
            </a:r>
            <a:r>
              <a:rPr lang="ja-JP" altLang="en-US" sz="1200" dirty="0"/>
              <a:t>回 会合／第</a:t>
            </a:r>
            <a:r>
              <a:rPr lang="en-US" altLang="ja-JP" sz="1200" dirty="0"/>
              <a:t>2</a:t>
            </a:r>
            <a:r>
              <a:rPr lang="ja-JP" altLang="en-US" sz="1200" dirty="0"/>
              <a:t>回オンライン会合 </a:t>
            </a:r>
            <a:r>
              <a:rPr lang="en-US" altLang="ja-JP" sz="1200" dirty="0"/>
              <a:t>2020/6/18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16</a:t>
            </a:r>
            <a:r>
              <a:rPr lang="ja-JP" altLang="en-US" sz="1200" dirty="0"/>
              <a:t>回 会合／第</a:t>
            </a:r>
            <a:r>
              <a:rPr lang="en-US" altLang="ja-JP" sz="1200" dirty="0"/>
              <a:t>3</a:t>
            </a:r>
            <a:r>
              <a:rPr lang="ja-JP" altLang="en-US" sz="1200" dirty="0"/>
              <a:t>回オンライン会合 </a:t>
            </a:r>
            <a:r>
              <a:rPr lang="en-US" altLang="ja-JP" sz="1200" dirty="0"/>
              <a:t>2020/10/15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17</a:t>
            </a:r>
            <a:r>
              <a:rPr lang="ja-JP" altLang="en-US" sz="1200" dirty="0"/>
              <a:t>回 会合／第</a:t>
            </a:r>
            <a:r>
              <a:rPr lang="en-US" altLang="ja-JP" sz="1200" dirty="0"/>
              <a:t>4</a:t>
            </a:r>
            <a:r>
              <a:rPr lang="ja-JP" altLang="en-US" sz="1200" dirty="0"/>
              <a:t>回オンライン会合 </a:t>
            </a:r>
            <a:r>
              <a:rPr lang="en-US" altLang="ja-JP" sz="1200" dirty="0"/>
              <a:t>2020/12/16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18</a:t>
            </a:r>
            <a:r>
              <a:rPr lang="ja-JP" altLang="en-US" sz="1200" dirty="0"/>
              <a:t>回 会合／第</a:t>
            </a:r>
            <a:r>
              <a:rPr lang="en-US" altLang="ja-JP" sz="1200" dirty="0"/>
              <a:t>5</a:t>
            </a:r>
            <a:r>
              <a:rPr lang="ja-JP" altLang="en-US" sz="1200" dirty="0"/>
              <a:t>回オンライン会合 </a:t>
            </a:r>
            <a:r>
              <a:rPr lang="en-US" altLang="ja-JP" sz="1200" dirty="0"/>
              <a:t>2021/3/17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19</a:t>
            </a:r>
            <a:r>
              <a:rPr lang="ja-JP" altLang="en-US" sz="1200" dirty="0"/>
              <a:t>回 会合／第</a:t>
            </a:r>
            <a:r>
              <a:rPr lang="en-US" altLang="ja-JP" sz="1200" dirty="0"/>
              <a:t>6</a:t>
            </a:r>
            <a:r>
              <a:rPr lang="ja-JP" altLang="en-US" sz="1200" dirty="0"/>
              <a:t>回オンライン会合 </a:t>
            </a:r>
            <a:r>
              <a:rPr lang="en-US" altLang="ja-JP" sz="1200" dirty="0"/>
              <a:t>2021/5/26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20</a:t>
            </a:r>
            <a:r>
              <a:rPr lang="ja-JP" altLang="en-US" sz="1200" dirty="0"/>
              <a:t>回会合／第</a:t>
            </a:r>
            <a:r>
              <a:rPr lang="en-US" altLang="ja-JP" sz="1200" dirty="0"/>
              <a:t>7</a:t>
            </a:r>
            <a:r>
              <a:rPr lang="ja-JP" altLang="en-US" sz="1200" dirty="0"/>
              <a:t>回オンライン会合 </a:t>
            </a:r>
            <a:r>
              <a:rPr lang="en-US" altLang="ja-JP" sz="1200" dirty="0"/>
              <a:t>2021/7/29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21</a:t>
            </a:r>
            <a:r>
              <a:rPr lang="ja-JP" altLang="en-US" sz="1200" dirty="0"/>
              <a:t>回会合／第</a:t>
            </a:r>
            <a:r>
              <a:rPr lang="en-US" altLang="ja-JP" sz="1200" dirty="0"/>
              <a:t>8</a:t>
            </a:r>
            <a:r>
              <a:rPr lang="ja-JP" altLang="en-US" sz="1200" dirty="0"/>
              <a:t>回オンライン会合 </a:t>
            </a:r>
            <a:r>
              <a:rPr lang="en-US" altLang="ja-JP" sz="1200" dirty="0"/>
              <a:t>2021/10/20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22</a:t>
            </a:r>
            <a:r>
              <a:rPr lang="ja-JP" altLang="en-US" sz="1200" dirty="0"/>
              <a:t>回 会合／第</a:t>
            </a:r>
            <a:r>
              <a:rPr lang="en-US" altLang="ja-JP" sz="1200" dirty="0"/>
              <a:t>9</a:t>
            </a:r>
            <a:r>
              <a:rPr lang="ja-JP" altLang="en-US" sz="1200" dirty="0"/>
              <a:t>回オンライン会合 </a:t>
            </a:r>
            <a:r>
              <a:rPr lang="en-US" altLang="ja-JP" sz="1200" dirty="0"/>
              <a:t>2022/01/21 @Zoom  hosted by </a:t>
            </a:r>
            <a:r>
              <a:rPr lang="ja-JP" altLang="en-US" sz="1200" dirty="0"/>
              <a:t>ソシオネクスト</a:t>
            </a:r>
            <a:endParaRPr lang="en-US" altLang="ja-JP" sz="1200" dirty="0"/>
          </a:p>
          <a:p>
            <a:r>
              <a:rPr lang="ja-JP" altLang="en-US" sz="1200" dirty="0"/>
              <a:t>第</a:t>
            </a:r>
            <a:r>
              <a:rPr lang="en-US" altLang="ja-JP" sz="1200" dirty="0"/>
              <a:t>23</a:t>
            </a:r>
            <a:r>
              <a:rPr lang="ja-JP" altLang="en-US" sz="1200" dirty="0"/>
              <a:t>回 会合／第</a:t>
            </a:r>
            <a:r>
              <a:rPr lang="en-US" altLang="ja-JP" sz="1200" dirty="0"/>
              <a:t>10</a:t>
            </a:r>
            <a:r>
              <a:rPr lang="ja-JP" altLang="en-US" sz="1200" dirty="0"/>
              <a:t>回オンライン会合 </a:t>
            </a:r>
            <a:r>
              <a:rPr lang="en-US" altLang="ja-JP" sz="1200" dirty="0"/>
              <a:t>2022/04/20 @Zoom  hosted by </a:t>
            </a:r>
            <a:r>
              <a:rPr lang="ja-JP" altLang="en-US" sz="1200" dirty="0"/>
              <a:t>ソシオネクスト</a:t>
            </a:r>
            <a:endParaRPr lang="en-US" altLang="ja-JP" sz="1200" dirty="0"/>
          </a:p>
          <a:p>
            <a:r>
              <a:rPr lang="ja-JP" altLang="en-US" sz="1200" dirty="0">
                <a:solidFill>
                  <a:srgbClr val="FF0000"/>
                </a:solidFill>
              </a:rPr>
              <a:t>第</a:t>
            </a:r>
            <a:r>
              <a:rPr lang="en-US" altLang="ja-JP" sz="1200" dirty="0">
                <a:solidFill>
                  <a:srgbClr val="FF0000"/>
                </a:solidFill>
              </a:rPr>
              <a:t>24</a:t>
            </a:r>
            <a:r>
              <a:rPr lang="ja-JP" altLang="en-US" sz="1200" dirty="0">
                <a:solidFill>
                  <a:srgbClr val="FF0000"/>
                </a:solidFill>
              </a:rPr>
              <a:t>回 会合／第</a:t>
            </a:r>
            <a:r>
              <a:rPr lang="en-US" altLang="ja-JP" sz="1200" dirty="0">
                <a:solidFill>
                  <a:srgbClr val="FF0000"/>
                </a:solidFill>
              </a:rPr>
              <a:t>11</a:t>
            </a:r>
            <a:r>
              <a:rPr lang="ja-JP" altLang="en-US" sz="1200" dirty="0">
                <a:solidFill>
                  <a:srgbClr val="FF0000"/>
                </a:solidFill>
              </a:rPr>
              <a:t>回オンライン会合 </a:t>
            </a:r>
            <a:r>
              <a:rPr lang="en-US" altLang="ja-JP" sz="1200" dirty="0">
                <a:solidFill>
                  <a:srgbClr val="FF0000"/>
                </a:solidFill>
              </a:rPr>
              <a:t>2022/07/29 @Zoom  hosted by </a:t>
            </a:r>
            <a:r>
              <a:rPr lang="ja-JP" altLang="en-US" sz="1200" dirty="0">
                <a:solidFill>
                  <a:srgbClr val="FF0000"/>
                </a:solidFill>
              </a:rPr>
              <a:t>ソシオネクスト　← 今回</a:t>
            </a:r>
          </a:p>
        </p:txBody>
      </p:sp>
    </p:spTree>
    <p:extLst>
      <p:ext uri="{BB962C8B-B14F-4D97-AF65-F5344CB8AC3E}">
        <p14:creationId xmlns:p14="http://schemas.microsoft.com/office/powerpoint/2010/main" val="3491563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j-lt"/>
                <a:ea typeface="+mn-ea"/>
              </a:rPr>
              <a:t>最近のテーマ</a:t>
            </a:r>
            <a:endParaRPr kumimoji="1" lang="ja-JP" altLang="en-US"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26</a:t>
            </a:fld>
            <a:endParaRPr lang="ja-JP" altLang="en-US" dirty="0"/>
          </a:p>
        </p:txBody>
      </p:sp>
      <p:graphicFrame>
        <p:nvGraphicFramePr>
          <p:cNvPr id="12" name="表 7">
            <a:extLst>
              <a:ext uri="{FF2B5EF4-FFF2-40B4-BE49-F238E27FC236}">
                <a16:creationId xmlns:a16="http://schemas.microsoft.com/office/drawing/2014/main" id="{A59BD342-E036-4CBE-AD30-5E43E6963C1E}"/>
              </a:ext>
            </a:extLst>
          </p:cNvPr>
          <p:cNvGraphicFramePr>
            <a:graphicFrameLocks noGrp="1"/>
          </p:cNvGraphicFramePr>
          <p:nvPr>
            <p:extLst>
              <p:ext uri="{D42A27DB-BD31-4B8C-83A1-F6EECF244321}">
                <p14:modId xmlns:p14="http://schemas.microsoft.com/office/powerpoint/2010/main" val="1538386654"/>
              </p:ext>
            </p:extLst>
          </p:nvPr>
        </p:nvGraphicFramePr>
        <p:xfrm>
          <a:off x="889200" y="1797387"/>
          <a:ext cx="10736742" cy="4572000"/>
        </p:xfrm>
        <a:graphic>
          <a:graphicData uri="http://schemas.openxmlformats.org/drawingml/2006/table">
            <a:tbl>
              <a:tblPr firstRow="1" bandRow="1"/>
              <a:tblGrid>
                <a:gridCol w="972776">
                  <a:extLst>
                    <a:ext uri="{9D8B030D-6E8A-4147-A177-3AD203B41FA5}">
                      <a16:colId xmlns:a16="http://schemas.microsoft.com/office/drawing/2014/main" val="1905099749"/>
                    </a:ext>
                  </a:extLst>
                </a:gridCol>
                <a:gridCol w="1577378">
                  <a:extLst>
                    <a:ext uri="{9D8B030D-6E8A-4147-A177-3AD203B41FA5}">
                      <a16:colId xmlns:a16="http://schemas.microsoft.com/office/drawing/2014/main" val="3818027622"/>
                    </a:ext>
                  </a:extLst>
                </a:gridCol>
                <a:gridCol w="7003557">
                  <a:extLst>
                    <a:ext uri="{9D8B030D-6E8A-4147-A177-3AD203B41FA5}">
                      <a16:colId xmlns:a16="http://schemas.microsoft.com/office/drawing/2014/main" val="3749632987"/>
                    </a:ext>
                  </a:extLst>
                </a:gridCol>
                <a:gridCol w="1183031">
                  <a:extLst>
                    <a:ext uri="{9D8B030D-6E8A-4147-A177-3AD203B41FA5}">
                      <a16:colId xmlns:a16="http://schemas.microsoft.com/office/drawing/2014/main" val="3871920284"/>
                    </a:ext>
                  </a:extLst>
                </a:gridCol>
              </a:tblGrid>
              <a:tr h="241523">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en-US" altLang="ja-JP" sz="1600" dirty="0"/>
                        <a:t>No.</a:t>
                      </a:r>
                      <a:endParaRPr kumimoji="1" lang="ja-JP" altLang="en-US" sz="1600" dirty="0"/>
                    </a:p>
                  </a:txBody>
                  <a:tcPr>
                    <a:lnL w="12700" cmpd="sng">
                      <a:solidFill>
                        <a:sysClr val="window" lastClr="FFFFFF"/>
                      </a:solidFill>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開催日</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テーマ</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参加者数</a:t>
                      </a:r>
                    </a:p>
                  </a:txBody>
                  <a:tcPr anchor="ctr">
                    <a:lnL w="12700" cap="flat" cmpd="sng" algn="ctr">
                      <a:solidFill>
                        <a:srgbClr val="68A2DB"/>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883415732"/>
                  </a:ext>
                </a:extLst>
              </a:tr>
              <a:tr h="603806">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15</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2020/6/18</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Linux Foundation Japan</a:t>
                      </a:r>
                      <a:r>
                        <a:rPr kumimoji="1" lang="ja-JP" altLang="en-US" sz="1600" dirty="0"/>
                        <a:t>による翻訳活動紹介</a:t>
                      </a:r>
                    </a:p>
                    <a:p>
                      <a:r>
                        <a:rPr kumimoji="1" lang="ja-JP" altLang="en-US" sz="1600" dirty="0"/>
                        <a:t>ライトニングトーク（ケーススタディ）活動の紹介</a:t>
                      </a:r>
                      <a:endParaRPr kumimoji="1" lang="en-US" altLang="ja-JP" sz="1600" dirty="0"/>
                    </a:p>
                    <a:p>
                      <a:r>
                        <a:rPr kumimoji="1" lang="ja-JP" altLang="en-US" sz="1600" dirty="0"/>
                        <a:t>お知らせ：</a:t>
                      </a:r>
                      <a:r>
                        <a:rPr kumimoji="1" lang="en-US" altLang="ja-JP" sz="1600" dirty="0"/>
                        <a:t>OSS</a:t>
                      </a:r>
                      <a:r>
                        <a:rPr kumimoji="1" lang="ja-JP" altLang="en-US" sz="1600" dirty="0"/>
                        <a:t>コンプライアンスのアンケート</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endParaRPr kumimoji="1" lang="ja-JP" altLang="en-US"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7371608"/>
                  </a:ext>
                </a:extLst>
              </a:tr>
              <a:tr h="422665">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16</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2020/10/15</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About ISO Standardization of OpenChain &amp; SPDX  </a:t>
                      </a:r>
                    </a:p>
                    <a:p>
                      <a:r>
                        <a:rPr kumimoji="1" lang="en-US" altLang="ja-JP" sz="1600" dirty="0"/>
                        <a:t>Lecture on OpenChain Spec 2.0  </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68</a:t>
                      </a:r>
                      <a:endParaRPr kumimoji="1" lang="ja-JP" altLang="en-US" sz="1600" dirty="0"/>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65939"/>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17</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2020/12/16</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OSS license training based on OpenChain  </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54</a:t>
                      </a:r>
                      <a:endParaRPr kumimoji="1" lang="ja-JP" altLang="en-US" sz="1600" dirty="0"/>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7043208"/>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18</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2021/3/17</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Japan WG</a:t>
                      </a:r>
                      <a:r>
                        <a:rPr kumimoji="1" lang="ja-JP" altLang="en-US" sz="1600" dirty="0"/>
                        <a:t>成果物紹介　</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56</a:t>
                      </a:r>
                      <a:endParaRPr kumimoji="1" lang="ja-JP" altLang="en-US" sz="1600" dirty="0"/>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4694298"/>
                  </a:ext>
                </a:extLst>
              </a:tr>
              <a:tr h="603806">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19</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2021/5/26</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事例紹介：</a:t>
                      </a:r>
                      <a:endParaRPr kumimoji="1" lang="en-US" altLang="ja-JP" sz="1600" dirty="0"/>
                    </a:p>
                    <a:p>
                      <a:r>
                        <a:rPr kumimoji="1" lang="ja-JP" altLang="en-US" sz="1600" dirty="0"/>
                        <a:t>「</a:t>
                      </a:r>
                      <a:r>
                        <a:rPr kumimoji="1" lang="en-US" altLang="ja-JP" sz="1600" dirty="0"/>
                        <a:t>NEC</a:t>
                      </a:r>
                      <a:r>
                        <a:rPr kumimoji="1" lang="ja-JP" altLang="en-US" sz="1600" dirty="0"/>
                        <a:t>グループへ実施した</a:t>
                      </a:r>
                      <a:r>
                        <a:rPr kumimoji="1" lang="en-US" altLang="ja-JP" sz="1600" dirty="0"/>
                        <a:t>OSS</a:t>
                      </a:r>
                      <a:r>
                        <a:rPr kumimoji="1" lang="ja-JP" altLang="en-US" sz="1600" dirty="0"/>
                        <a:t>必須教育とそのフィードバック」</a:t>
                      </a:r>
                    </a:p>
                    <a:p>
                      <a:r>
                        <a:rPr kumimoji="1" lang="ja-JP" altLang="en-US" sz="1600" dirty="0"/>
                        <a:t>「ニコンの</a:t>
                      </a:r>
                      <a:r>
                        <a:rPr kumimoji="1" lang="en-US" altLang="ja-JP" sz="1600" dirty="0"/>
                        <a:t>OpenChain </a:t>
                      </a:r>
                      <a:r>
                        <a:rPr kumimoji="1" lang="ja-JP" altLang="en-US" sz="1600" dirty="0"/>
                        <a:t>認証の取り組み」　</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58</a:t>
                      </a:r>
                      <a:endParaRPr kumimoji="1" lang="ja-JP" altLang="en-US" sz="1600" dirty="0"/>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640637"/>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20</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2021/7/29</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Lightning Talk:  </a:t>
                      </a:r>
                      <a:r>
                        <a:rPr kumimoji="1" lang="ja-JP" altLang="en-US" sz="1600" dirty="0"/>
                        <a:t>「各社の状況：</a:t>
                      </a:r>
                      <a:r>
                        <a:rPr kumimoji="1" lang="en-US" altLang="ja-JP" sz="1600" dirty="0"/>
                        <a:t>OSS</a:t>
                      </a:r>
                      <a:r>
                        <a:rPr kumimoji="1" lang="ja-JP" altLang="en-US" sz="1600" dirty="0"/>
                        <a:t>に関するポリシー編」　</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66</a:t>
                      </a:r>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712490"/>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21</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2021/10/20</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ja-JP" sz="1600" kern="1200" dirty="0">
                          <a:solidFill>
                            <a:schemeClr val="dk1"/>
                          </a:solidFill>
                          <a:effectLst/>
                          <a:latin typeface="+mn-lt"/>
                          <a:ea typeface="+mn-ea"/>
                          <a:cs typeface="+mn-cs"/>
                        </a:rPr>
                        <a:t>事例紹介</a:t>
                      </a:r>
                      <a:r>
                        <a:rPr kumimoji="1" lang="en-US" altLang="ja-JP" sz="1600" kern="1200" dirty="0">
                          <a:solidFill>
                            <a:schemeClr val="dk1"/>
                          </a:solidFill>
                          <a:effectLst/>
                          <a:latin typeface="+mn-lt"/>
                          <a:ea typeface="+mn-ea"/>
                          <a:cs typeface="+mn-cs"/>
                        </a:rPr>
                        <a:t>: </a:t>
                      </a:r>
                      <a:r>
                        <a:rPr kumimoji="1" lang="ja-JP" altLang="ja-JP" sz="1600" kern="1200" dirty="0">
                          <a:solidFill>
                            <a:schemeClr val="dk1"/>
                          </a:solidFill>
                          <a:effectLst/>
                          <a:latin typeface="+mn-lt"/>
                          <a:ea typeface="+mn-ea"/>
                          <a:cs typeface="+mn-cs"/>
                        </a:rPr>
                        <a:t>「</a:t>
                      </a:r>
                      <a:r>
                        <a:rPr kumimoji="1" lang="en-US" altLang="ja-JP" sz="1600" kern="1200" dirty="0">
                          <a:solidFill>
                            <a:schemeClr val="dk1"/>
                          </a:solidFill>
                          <a:effectLst/>
                          <a:latin typeface="+mn-lt"/>
                          <a:ea typeface="+mn-ea"/>
                          <a:cs typeface="+mn-cs"/>
                        </a:rPr>
                        <a:t>Growing Open Source Culture Inside Sony</a:t>
                      </a:r>
                      <a:r>
                        <a:rPr kumimoji="1" lang="ja-JP" altLang="ja-JP" sz="1600" kern="1200" dirty="0">
                          <a:solidFill>
                            <a:schemeClr val="dk1"/>
                          </a:solidFill>
                          <a:effectLst/>
                          <a:latin typeface="+mn-lt"/>
                          <a:ea typeface="+mn-ea"/>
                          <a:cs typeface="+mn-cs"/>
                        </a:rPr>
                        <a:t>」</a:t>
                      </a:r>
                      <a:endParaRPr kumimoji="1" lang="ja-JP" altLang="en-US" sz="20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79</a:t>
                      </a:r>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1288126"/>
                  </a:ext>
                </a:extLst>
              </a:tr>
              <a:tr h="241523">
                <a:tc>
                  <a:txBody>
                    <a:bodyPr/>
                    <a:lstStyle/>
                    <a:p>
                      <a:r>
                        <a:rPr kumimoji="1" lang="ja-JP" altLang="en-US" sz="1600" dirty="0"/>
                        <a:t>第</a:t>
                      </a:r>
                      <a:r>
                        <a:rPr kumimoji="1" lang="en-US" altLang="ja-JP" sz="1600" dirty="0"/>
                        <a:t>22</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2022/1/21</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sz="1600" dirty="0"/>
                        <a:t>事例紹介</a:t>
                      </a:r>
                      <a:r>
                        <a:rPr kumimoji="1" lang="en-US" altLang="ja-JP" sz="1600" dirty="0"/>
                        <a:t>: </a:t>
                      </a:r>
                      <a:r>
                        <a:rPr kumimoji="1" lang="ja-JP" altLang="en-US" sz="1600" dirty="0"/>
                        <a:t>「メルカリの</a:t>
                      </a:r>
                      <a:r>
                        <a:rPr kumimoji="1" lang="en-US" altLang="ja-JP" sz="1600" dirty="0"/>
                        <a:t>OSPO </a:t>
                      </a:r>
                      <a:r>
                        <a:rPr kumimoji="1" lang="ja-JP" altLang="en-US" sz="1600" dirty="0"/>
                        <a:t>立ち上げ事例」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57</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2834618"/>
                  </a:ext>
                </a:extLst>
              </a:tr>
              <a:tr h="241523">
                <a:tc>
                  <a:txBody>
                    <a:bodyPr/>
                    <a:lstStyle/>
                    <a:p>
                      <a:r>
                        <a:rPr kumimoji="1" lang="ja-JP" altLang="en-US" sz="1600" dirty="0"/>
                        <a:t>第</a:t>
                      </a:r>
                      <a:r>
                        <a:rPr kumimoji="1" lang="en-US" altLang="ja-JP" sz="1600" dirty="0"/>
                        <a:t>23</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p>
                      <a:r>
                        <a:rPr kumimoji="1" lang="en-US" altLang="ja-JP" sz="1600" dirty="0"/>
                        <a:t>2022/4/20</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p>
                      <a:r>
                        <a:rPr lang="en-US" altLang="ja-JP" sz="1600" dirty="0" err="1">
                          <a:solidFill>
                            <a:prstClr val="black"/>
                          </a:solidFill>
                          <a:latin typeface="+mn-ea"/>
                          <a:ea typeface="+mn-ea"/>
                        </a:rPr>
                        <a:t>OpenChain</a:t>
                      </a:r>
                      <a:r>
                        <a:rPr lang="en-US" altLang="ja-JP" sz="1600" dirty="0">
                          <a:solidFill>
                            <a:prstClr val="black"/>
                          </a:solidFill>
                          <a:latin typeface="+mn-ea"/>
                          <a:ea typeface="+mn-ea"/>
                        </a:rPr>
                        <a:t> Industry Survey 2022 (</a:t>
                      </a:r>
                      <a:r>
                        <a:rPr lang="en-US" altLang="ja-JP" sz="1600" dirty="0" err="1">
                          <a:solidFill>
                            <a:prstClr val="black"/>
                          </a:solidFill>
                          <a:latin typeface="+mn-ea"/>
                          <a:ea typeface="+mn-ea"/>
                        </a:rPr>
                        <a:t>OpenChain</a:t>
                      </a:r>
                      <a:r>
                        <a:rPr lang="ja-JP" altLang="en-US" sz="1600" dirty="0">
                          <a:solidFill>
                            <a:prstClr val="black"/>
                          </a:solidFill>
                          <a:latin typeface="+mn-ea"/>
                          <a:ea typeface="+mn-ea"/>
                        </a:rPr>
                        <a:t>業界調査</a:t>
                      </a:r>
                      <a:r>
                        <a:rPr lang="en-US" altLang="ja-JP" sz="1600" dirty="0">
                          <a:solidFill>
                            <a:prstClr val="black"/>
                          </a:solidFill>
                          <a:latin typeface="+mn-ea"/>
                          <a:ea typeface="+mn-ea"/>
                        </a:rPr>
                        <a:t>)</a:t>
                      </a:r>
                      <a:endParaRPr kumimoji="1" lang="ja-JP" altLang="en-US" sz="16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p>
                      <a:pPr algn="ctr"/>
                      <a:endParaRPr kumimoji="1" lang="en-US" altLang="ja-JP"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52156357"/>
                  </a:ext>
                </a:extLst>
              </a:tr>
            </a:tbl>
          </a:graphicData>
        </a:graphic>
      </p:graphicFrame>
    </p:spTree>
    <p:extLst>
      <p:ext uri="{BB962C8B-B14F-4D97-AF65-F5344CB8AC3E}">
        <p14:creationId xmlns:p14="http://schemas.microsoft.com/office/powerpoint/2010/main" val="2494347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Japan WG Web Page, ML &amp; Slack</a:t>
            </a:r>
            <a:endParaRPr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lang="en-US" altLang="ja-JP" sz="2400" b="1" dirty="0">
                <a:latin typeface="+mj-lt"/>
                <a:ea typeface="+mn-ea"/>
              </a:rPr>
              <a:t>Japan WG</a:t>
            </a:r>
            <a:r>
              <a:rPr lang="ja-JP" altLang="en-US" sz="2400" b="1" dirty="0">
                <a:latin typeface="+mj-lt"/>
                <a:ea typeface="+mn-ea"/>
              </a:rPr>
              <a:t> 活動をきっかけに、</a:t>
            </a:r>
            <a:r>
              <a:rPr kumimoji="1" lang="ja-JP" altLang="en-US" sz="2400" b="1" dirty="0">
                <a:latin typeface="+mj-lt"/>
                <a:ea typeface="+mn-ea"/>
              </a:rPr>
              <a:t>オープンソース に参加しませんか</a:t>
            </a:r>
            <a:endParaRPr kumimoji="1" lang="ja-JP" altLang="en-US"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27</a:t>
            </a:fld>
            <a:endParaRPr lang="ja-JP" altLang="en-US" dirty="0"/>
          </a:p>
        </p:txBody>
      </p:sp>
      <p:graphicFrame>
        <p:nvGraphicFramePr>
          <p:cNvPr id="8" name="表 7">
            <a:extLst>
              <a:ext uri="{FF2B5EF4-FFF2-40B4-BE49-F238E27FC236}">
                <a16:creationId xmlns:a16="http://schemas.microsoft.com/office/drawing/2014/main" id="{6695644F-D9EA-4289-BA9A-3C7D04E7BDD1}"/>
              </a:ext>
            </a:extLst>
          </p:cNvPr>
          <p:cNvGraphicFramePr>
            <a:graphicFrameLocks noGrp="1"/>
          </p:cNvGraphicFramePr>
          <p:nvPr>
            <p:extLst>
              <p:ext uri="{D42A27DB-BD31-4B8C-83A1-F6EECF244321}">
                <p14:modId xmlns:p14="http://schemas.microsoft.com/office/powerpoint/2010/main" val="1408699194"/>
              </p:ext>
            </p:extLst>
          </p:nvPr>
        </p:nvGraphicFramePr>
        <p:xfrm>
          <a:off x="933010" y="1959261"/>
          <a:ext cx="9423973" cy="4248332"/>
        </p:xfrm>
        <a:graphic>
          <a:graphicData uri="http://schemas.openxmlformats.org/drawingml/2006/table">
            <a:tbl>
              <a:tblPr firstRow="1" bandRow="1">
                <a:tableStyleId>{2D5ABB26-0587-4C30-8999-92F81FD0307C}</a:tableStyleId>
              </a:tblPr>
              <a:tblGrid>
                <a:gridCol w="2715690">
                  <a:extLst>
                    <a:ext uri="{9D8B030D-6E8A-4147-A177-3AD203B41FA5}">
                      <a16:colId xmlns:a16="http://schemas.microsoft.com/office/drawing/2014/main" val="3035973476"/>
                    </a:ext>
                  </a:extLst>
                </a:gridCol>
                <a:gridCol w="6708283">
                  <a:extLst>
                    <a:ext uri="{9D8B030D-6E8A-4147-A177-3AD203B41FA5}">
                      <a16:colId xmlns:a16="http://schemas.microsoft.com/office/drawing/2014/main" val="2128274504"/>
                    </a:ext>
                  </a:extLst>
                </a:gridCol>
              </a:tblGrid>
              <a:tr h="494162">
                <a:tc>
                  <a:txBody>
                    <a:bodyPr/>
                    <a:lstStyle/>
                    <a:p>
                      <a:r>
                        <a:rPr kumimoji="1" lang="en-US" altLang="ja-JP" sz="2000" b="1" dirty="0">
                          <a:solidFill>
                            <a:schemeClr val="bg1"/>
                          </a:solidFill>
                        </a:rPr>
                        <a:t>Community</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tc>
                  <a:txBody>
                    <a:bodyPr/>
                    <a:lstStyle/>
                    <a:p>
                      <a:r>
                        <a:rPr kumimoji="1" lang="en-US" altLang="ja-JP" sz="2000" b="1" dirty="0">
                          <a:solidFill>
                            <a:schemeClr val="bg1"/>
                          </a:solidFill>
                        </a:rPr>
                        <a:t>URL or Mailing list</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529175">
                <a:tc>
                  <a:txBody>
                    <a:bodyPr/>
                    <a:lstStyle/>
                    <a:p>
                      <a:r>
                        <a:rPr lang="en-US" altLang="ja-JP" sz="1800" b="1" dirty="0">
                          <a:solidFill>
                            <a:srgbClr val="252525"/>
                          </a:solidFill>
                          <a:effectLst/>
                        </a:rPr>
                        <a:t>Main web site</a:t>
                      </a:r>
                      <a:endParaRPr kumimoji="1" lang="ja-JP" altLang="en-US" sz="18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base" latinLnBrk="0" hangingPunct="1">
                        <a:lnSpc>
                          <a:spcPct val="100000"/>
                        </a:lnSpc>
                        <a:spcBef>
                          <a:spcPts val="0"/>
                        </a:spcBef>
                        <a:spcAft>
                          <a:spcPts val="0"/>
                        </a:spcAft>
                        <a:buClrTx/>
                        <a:buSzTx/>
                        <a:buFontTx/>
                        <a:buNone/>
                        <a:tabLst/>
                        <a:defRPr/>
                      </a:pPr>
                      <a:r>
                        <a:rPr lang="en-US" altLang="ja-JP" sz="1800" b="1" dirty="0">
                          <a:latin typeface="+mn-lt"/>
                          <a:hlinkClick r:id="rId3"/>
                        </a:rPr>
                        <a:t>https://openchain-project.github.io/OpenChain-JWG/</a:t>
                      </a:r>
                      <a:endParaRPr lang="en-US" altLang="ja-JP" sz="1800" b="1" dirty="0">
                        <a:latin typeface="+mn-lt"/>
                        <a:ea typeface="+mn-ea"/>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529175">
                <a:tc>
                  <a:txBody>
                    <a:bodyPr/>
                    <a:lstStyle/>
                    <a:p>
                      <a:r>
                        <a:rPr lang="en-US" altLang="ja-JP" sz="1800" b="1" dirty="0">
                          <a:solidFill>
                            <a:srgbClr val="252525"/>
                          </a:solidFill>
                          <a:effectLst/>
                        </a:rPr>
                        <a:t>Japan WG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4"/>
                        </a:rPr>
                        <a:t>japan-wg+subscribe@lists.openchainproject.org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529175">
                <a:tc>
                  <a:txBody>
                    <a:bodyPr/>
                    <a:lstStyle/>
                    <a:p>
                      <a:r>
                        <a:rPr kumimoji="1" lang="ja-JP" altLang="en-US" sz="1800" b="1" dirty="0"/>
                        <a:t>ライセンス情報 </a:t>
                      </a:r>
                      <a:r>
                        <a:rPr kumimoji="1" lang="en-US" altLang="ja-JP" sz="1800" b="1" dirty="0"/>
                        <a:t>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altLang="ja-JP" sz="1800" b="1" dirty="0">
                          <a:latin typeface="+mn-lt"/>
                          <a:ea typeface="+mn-ea"/>
                          <a:hlinkClick r:id="rId5"/>
                        </a:rPr>
                        <a:t>japan-sg-licensing+subscribe@lists.openchainproject.org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529175">
                <a:tc>
                  <a:txBody>
                    <a:bodyPr/>
                    <a:lstStyle/>
                    <a:p>
                      <a:r>
                        <a:rPr kumimoji="1" lang="en-US" altLang="ja-JP" sz="1800" b="1" dirty="0"/>
                        <a:t>Planning SG ML</a:t>
                      </a:r>
                      <a:endParaRPr kumimoji="1" lang="en-US" altLang="ja-JP"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6"/>
                        </a:rPr>
                        <a:t>japan-sg-planning+subscribe@lists.openchainproject.org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529175">
                <a:tc>
                  <a:txBody>
                    <a:bodyPr/>
                    <a:lstStyle/>
                    <a:p>
                      <a:r>
                        <a:rPr kumimoji="1" lang="en-US" altLang="ja-JP" sz="1800" b="1" dirty="0"/>
                        <a:t>Tooling 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7"/>
                        </a:rPr>
                        <a:t>japan-sg-tooling+subscribe@lists.openchainproject.org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529175">
                <a:tc>
                  <a:txBody>
                    <a:bodyPr/>
                    <a:lstStyle/>
                    <a:p>
                      <a:r>
                        <a:rPr kumimoji="1" lang="en-US" altLang="ja-JP" sz="1800" b="1" dirty="0">
                          <a:latin typeface="+mn-lt"/>
                        </a:rPr>
                        <a:t>FAQ 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hlinkClick r:id="rId8"/>
                        </a:rPr>
                        <a:t>japan-sg-faq@lists.openchainproject.org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85077434"/>
                  </a:ext>
                </a:extLst>
              </a:tr>
              <a:tr h="529175">
                <a:tc>
                  <a:txBody>
                    <a:bodyPr/>
                    <a:lstStyle/>
                    <a:p>
                      <a:r>
                        <a:rPr kumimoji="1" lang="en-US" altLang="ja-JP" sz="1800" b="1" dirty="0">
                          <a:latin typeface="+mn-lt"/>
                        </a:rPr>
                        <a:t>Slack</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600" b="1" dirty="0">
                          <a:latin typeface="+mn-lt"/>
                          <a:hlinkClick r:id="rId9"/>
                        </a:rPr>
                        <a:t>https://join.slack.com/t/openchain-japanwg/shared_invite/zt-ijsyy1z4-NQj9Fty9BSNLL3d1YyNkfQ</a:t>
                      </a:r>
                      <a:endParaRPr lang="en-US" altLang="ja-JP" sz="1600" b="1" dirty="0">
                        <a:latin typeface="+mn-lt"/>
                      </a:endParaRP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1089405557"/>
                  </a:ext>
                </a:extLst>
              </a:tr>
            </a:tbl>
          </a:graphicData>
        </a:graphic>
      </p:graphicFrame>
      <p:pic>
        <p:nvPicPr>
          <p:cNvPr id="7" name="図 6">
            <a:extLst>
              <a:ext uri="{FF2B5EF4-FFF2-40B4-BE49-F238E27FC236}">
                <a16:creationId xmlns:a16="http://schemas.microsoft.com/office/drawing/2014/main" id="{5C8F5B3C-6D6B-42C5-80EB-DFFFDDF5FE8C}"/>
              </a:ext>
            </a:extLst>
          </p:cNvPr>
          <p:cNvPicPr>
            <a:picLocks noChangeAspect="1"/>
          </p:cNvPicPr>
          <p:nvPr/>
        </p:nvPicPr>
        <p:blipFill>
          <a:blip r:embed="rId10"/>
          <a:stretch>
            <a:fillRect/>
          </a:stretch>
        </p:blipFill>
        <p:spPr>
          <a:xfrm>
            <a:off x="10240434" y="1384715"/>
            <a:ext cx="1868376" cy="1868376"/>
          </a:xfrm>
          <a:prstGeom prst="rect">
            <a:avLst/>
          </a:prstGeom>
        </p:spPr>
      </p:pic>
      <p:sp>
        <p:nvSpPr>
          <p:cNvPr id="3" name="右中かっこ 2">
            <a:extLst>
              <a:ext uri="{FF2B5EF4-FFF2-40B4-BE49-F238E27FC236}">
                <a16:creationId xmlns:a16="http://schemas.microsoft.com/office/drawing/2014/main" id="{A4985FDA-B59F-47D0-B300-FA1BEB0B094E}"/>
              </a:ext>
            </a:extLst>
          </p:cNvPr>
          <p:cNvSpPr/>
          <p:nvPr/>
        </p:nvSpPr>
        <p:spPr bwMode="auto">
          <a:xfrm>
            <a:off x="10356983" y="3213100"/>
            <a:ext cx="260217" cy="1806575"/>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rgbClr val="000000"/>
              </a:solidFill>
              <a:effectLst/>
              <a:latin typeface="Arial" charset="0"/>
              <a:ea typeface="ＭＳ Ｐゴシック" pitchFamily="50" charset="-128"/>
            </a:endParaRPr>
          </a:p>
        </p:txBody>
      </p:sp>
      <p:sp>
        <p:nvSpPr>
          <p:cNvPr id="10" name="右中かっこ 9">
            <a:extLst>
              <a:ext uri="{FF2B5EF4-FFF2-40B4-BE49-F238E27FC236}">
                <a16:creationId xmlns:a16="http://schemas.microsoft.com/office/drawing/2014/main" id="{62F184F6-6E32-420F-8EA9-348CF505521C}"/>
              </a:ext>
            </a:extLst>
          </p:cNvPr>
          <p:cNvSpPr/>
          <p:nvPr/>
        </p:nvSpPr>
        <p:spPr bwMode="auto">
          <a:xfrm>
            <a:off x="10353875" y="5133975"/>
            <a:ext cx="260217" cy="500175"/>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rgbClr val="000000"/>
              </a:solidFill>
              <a:effectLst/>
              <a:latin typeface="Arial" charset="0"/>
              <a:ea typeface="ＭＳ Ｐゴシック" pitchFamily="50" charset="-128"/>
            </a:endParaRPr>
          </a:p>
        </p:txBody>
      </p:sp>
      <p:sp>
        <p:nvSpPr>
          <p:cNvPr id="13" name="テキスト ボックス 12">
            <a:extLst>
              <a:ext uri="{FF2B5EF4-FFF2-40B4-BE49-F238E27FC236}">
                <a16:creationId xmlns:a16="http://schemas.microsoft.com/office/drawing/2014/main" id="{EE6ED05D-3485-4204-B1BD-C87DF53F9BBB}"/>
              </a:ext>
            </a:extLst>
          </p:cNvPr>
          <p:cNvSpPr txBox="1"/>
          <p:nvPr/>
        </p:nvSpPr>
        <p:spPr>
          <a:xfrm>
            <a:off x="10737210" y="3873982"/>
            <a:ext cx="1149990" cy="523220"/>
          </a:xfrm>
          <a:prstGeom prst="rect">
            <a:avLst/>
          </a:prstGeom>
          <a:noFill/>
        </p:spPr>
        <p:txBody>
          <a:bodyPr wrap="square" rtlCol="0">
            <a:spAutoFit/>
          </a:bodyPr>
          <a:lstStyle/>
          <a:p>
            <a:r>
              <a:rPr lang="ja-JP" altLang="en-US" sz="1400" dirty="0"/>
              <a:t>空メールの送信で参加</a:t>
            </a:r>
            <a:endParaRPr kumimoji="1" lang="ja-JP" altLang="en-US" sz="1400" dirty="0"/>
          </a:p>
        </p:txBody>
      </p:sp>
      <p:sp>
        <p:nvSpPr>
          <p:cNvPr id="14" name="テキスト ボックス 13">
            <a:extLst>
              <a:ext uri="{FF2B5EF4-FFF2-40B4-BE49-F238E27FC236}">
                <a16:creationId xmlns:a16="http://schemas.microsoft.com/office/drawing/2014/main" id="{8D71237F-8750-484D-8E98-911EA039DF07}"/>
              </a:ext>
            </a:extLst>
          </p:cNvPr>
          <p:cNvSpPr txBox="1"/>
          <p:nvPr/>
        </p:nvSpPr>
        <p:spPr>
          <a:xfrm>
            <a:off x="10737210" y="5037770"/>
            <a:ext cx="1371600" cy="738664"/>
          </a:xfrm>
          <a:prstGeom prst="rect">
            <a:avLst/>
          </a:prstGeom>
          <a:noFill/>
        </p:spPr>
        <p:txBody>
          <a:bodyPr wrap="square" rtlCol="0">
            <a:spAutoFit/>
          </a:bodyPr>
          <a:lstStyle/>
          <a:p>
            <a:r>
              <a:rPr kumimoji="1" lang="en-US" altLang="ja-JP" sz="1400" dirty="0"/>
              <a:t>SG</a:t>
            </a:r>
            <a:r>
              <a:rPr kumimoji="1" lang="ja-JP" altLang="en-US" sz="1400" dirty="0"/>
              <a:t> リーダ宛に参加申込の旨を連絡</a:t>
            </a:r>
          </a:p>
        </p:txBody>
      </p:sp>
    </p:spTree>
    <p:extLst>
      <p:ext uri="{BB962C8B-B14F-4D97-AF65-F5344CB8AC3E}">
        <p14:creationId xmlns:p14="http://schemas.microsoft.com/office/powerpoint/2010/main" val="3882143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296CE77-B5E2-4A33-B447-5BFED8A99F9C}"/>
              </a:ext>
            </a:extLst>
          </p:cNvPr>
          <p:cNvSpPr>
            <a:spLocks noGrp="1"/>
          </p:cNvSpPr>
          <p:nvPr>
            <p:ph type="body" sz="quarter" idx="10"/>
          </p:nvPr>
        </p:nvSpPr>
        <p:spPr/>
        <p:txBody>
          <a:bodyPr>
            <a:normAutofit/>
          </a:bodyPr>
          <a:lstStyle/>
          <a:p>
            <a:r>
              <a:rPr lang="ja-JP" altLang="en-US" sz="3600" b="1" dirty="0"/>
              <a:t>　ありがとうございました</a:t>
            </a:r>
            <a:endParaRPr kumimoji="1" lang="ja-JP" altLang="en-US" sz="3600" b="1" dirty="0"/>
          </a:p>
        </p:txBody>
      </p:sp>
    </p:spTree>
    <p:extLst>
      <p:ext uri="{BB962C8B-B14F-4D97-AF65-F5344CB8AC3E}">
        <p14:creationId xmlns:p14="http://schemas.microsoft.com/office/powerpoint/2010/main" val="3280743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pPr marL="0" indent="0">
              <a:buNone/>
            </a:pPr>
            <a:r>
              <a:rPr kumimoji="1" lang="en-US" altLang="ja-JP" sz="4000" b="1" dirty="0" err="1">
                <a:solidFill>
                  <a:srgbClr val="00849D"/>
                </a:solidFill>
              </a:rPr>
              <a:t>OpenChain</a:t>
            </a:r>
            <a:r>
              <a:rPr kumimoji="1" lang="ja-JP" altLang="en-US" sz="4000" b="1" dirty="0">
                <a:solidFill>
                  <a:srgbClr val="00849D"/>
                </a:solidFill>
                <a:latin typeface="游ゴシック" panose="020B0400000000000000" pitchFamily="50" charset="-128"/>
                <a:ea typeface="游ゴシック" panose="020B0400000000000000" pitchFamily="50" charset="-128"/>
              </a:rPr>
              <a:t>プロジェクトの紹介</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3</a:t>
            </a:fld>
            <a:endParaRPr lang="ja-JP" altLang="en-US" dirty="0"/>
          </a:p>
        </p:txBody>
      </p:sp>
    </p:spTree>
    <p:extLst>
      <p:ext uri="{BB962C8B-B14F-4D97-AF65-F5344CB8AC3E}">
        <p14:creationId xmlns:p14="http://schemas.microsoft.com/office/powerpoint/2010/main" val="4205265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ja-JP" altLang="en-US" b="1" dirty="0">
                <a:latin typeface="游ゴシック" panose="020B0400000000000000" pitchFamily="50" charset="-128"/>
                <a:ea typeface="游ゴシック" panose="020B0400000000000000" pitchFamily="50" charset="-128"/>
              </a:rPr>
              <a:t>プロジェクト</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2" y="1422401"/>
            <a:ext cx="10654028" cy="1003299"/>
          </a:xfrm>
        </p:spPr>
        <p:txBody>
          <a:bodyPr/>
          <a:lstStyle/>
          <a:p>
            <a:pPr marL="0" indent="0">
              <a:buNone/>
            </a:pPr>
            <a:r>
              <a:rPr kumimoji="1" lang="ja-JP" altLang="en-US" sz="2400" b="1" dirty="0">
                <a:latin typeface="+mn-ea"/>
                <a:ea typeface="+mn-ea"/>
              </a:rPr>
              <a:t>オープンソース ライセンス コンプライアンスのためのプロセスマネジメントの国際標準の策定とその普及を目指す、</a:t>
            </a:r>
            <a:r>
              <a:rPr kumimoji="1" lang="en-US" altLang="ja-JP" sz="2400" b="1" dirty="0">
                <a:latin typeface="+mn-lt"/>
                <a:ea typeface="+mn-ea"/>
              </a:rPr>
              <a:t>Linux Foundation</a:t>
            </a:r>
            <a:r>
              <a:rPr kumimoji="1" lang="ja-JP" altLang="en-US" sz="2400" b="1" dirty="0">
                <a:latin typeface="+mn-ea"/>
                <a:ea typeface="+mn-ea"/>
              </a:rPr>
              <a:t>のプロジェクトの一つ</a:t>
            </a:r>
            <a:r>
              <a:rPr lang="ja-JP" altLang="en-US" sz="2400" b="1" dirty="0">
                <a:latin typeface="+mn-ea"/>
                <a:ea typeface="+mn-ea"/>
              </a:rPr>
              <a:t>。</a:t>
            </a:r>
            <a:endParaRPr kumimoji="1" lang="ja-JP" altLang="en-US" sz="2400" b="1" dirty="0">
              <a:latin typeface="+mn-ea"/>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4</a:t>
            </a:fld>
            <a:endParaRPr lang="ja-JP" altLang="en-US" dirty="0"/>
          </a:p>
        </p:txBody>
      </p:sp>
      <p:pic>
        <p:nvPicPr>
          <p:cNvPr id="8" name="図 7">
            <a:extLst>
              <a:ext uri="{FF2B5EF4-FFF2-40B4-BE49-F238E27FC236}">
                <a16:creationId xmlns:a16="http://schemas.microsoft.com/office/drawing/2014/main" id="{6D947803-C288-4E8E-BCF6-B763DEFE2F69}"/>
              </a:ext>
            </a:extLst>
          </p:cNvPr>
          <p:cNvPicPr>
            <a:picLocks noChangeAspect="1"/>
          </p:cNvPicPr>
          <p:nvPr/>
        </p:nvPicPr>
        <p:blipFill>
          <a:blip r:embed="rId2"/>
          <a:stretch>
            <a:fillRect/>
          </a:stretch>
        </p:blipFill>
        <p:spPr>
          <a:xfrm>
            <a:off x="1880176" y="2610509"/>
            <a:ext cx="4651104" cy="3576024"/>
          </a:xfrm>
          <a:prstGeom prst="rect">
            <a:avLst/>
          </a:prstGeom>
          <a:ln w="28575">
            <a:solidFill>
              <a:srgbClr val="0070C0"/>
            </a:solidFill>
          </a:ln>
        </p:spPr>
      </p:pic>
      <p:sp>
        <p:nvSpPr>
          <p:cNvPr id="9" name="角丸四角形 9">
            <a:extLst>
              <a:ext uri="{FF2B5EF4-FFF2-40B4-BE49-F238E27FC236}">
                <a16:creationId xmlns:a16="http://schemas.microsoft.com/office/drawing/2014/main" id="{D9588158-046A-45D6-9595-0B251C8F8C2C}"/>
              </a:ext>
            </a:extLst>
          </p:cNvPr>
          <p:cNvSpPr/>
          <p:nvPr/>
        </p:nvSpPr>
        <p:spPr>
          <a:xfrm>
            <a:off x="4510164" y="5500400"/>
            <a:ext cx="846979" cy="704850"/>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cxnSp>
        <p:nvCxnSpPr>
          <p:cNvPr id="10" name="直線コネクタ 9">
            <a:extLst>
              <a:ext uri="{FF2B5EF4-FFF2-40B4-BE49-F238E27FC236}">
                <a16:creationId xmlns:a16="http://schemas.microsoft.com/office/drawing/2014/main" id="{B2B0F9DC-D8E7-470D-8F08-B2790FC37F0B}"/>
              </a:ext>
            </a:extLst>
          </p:cNvPr>
          <p:cNvCxnSpPr>
            <a:cxnSpLocks/>
          </p:cNvCxnSpPr>
          <p:nvPr/>
        </p:nvCxnSpPr>
        <p:spPr>
          <a:xfrm>
            <a:off x="3528398" y="3209336"/>
            <a:ext cx="1298525" cy="0"/>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1" name="角丸四角形 9">
            <a:extLst>
              <a:ext uri="{FF2B5EF4-FFF2-40B4-BE49-F238E27FC236}">
                <a16:creationId xmlns:a16="http://schemas.microsoft.com/office/drawing/2014/main" id="{0029C8BB-25C3-4217-88A4-56890DF466CB}"/>
              </a:ext>
            </a:extLst>
          </p:cNvPr>
          <p:cNvSpPr/>
          <p:nvPr/>
        </p:nvSpPr>
        <p:spPr>
          <a:xfrm>
            <a:off x="2597122" y="2625748"/>
            <a:ext cx="228600" cy="143305"/>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grpSp>
        <p:nvGrpSpPr>
          <p:cNvPr id="13" name="グループ化 12">
            <a:extLst>
              <a:ext uri="{FF2B5EF4-FFF2-40B4-BE49-F238E27FC236}">
                <a16:creationId xmlns:a16="http://schemas.microsoft.com/office/drawing/2014/main" id="{8533B262-A50E-4E75-B4A9-509517EBF360}"/>
              </a:ext>
            </a:extLst>
          </p:cNvPr>
          <p:cNvGrpSpPr/>
          <p:nvPr/>
        </p:nvGrpSpPr>
        <p:grpSpPr>
          <a:xfrm>
            <a:off x="6703982" y="3508375"/>
            <a:ext cx="5323255" cy="1684440"/>
            <a:chOff x="1023239" y="3271758"/>
            <a:chExt cx="5323255" cy="1684440"/>
          </a:xfrm>
        </p:grpSpPr>
        <p:sp>
          <p:nvSpPr>
            <p:cNvPr id="7" name="テキスト ボックス 6">
              <a:extLst>
                <a:ext uri="{FF2B5EF4-FFF2-40B4-BE49-F238E27FC236}">
                  <a16:creationId xmlns:a16="http://schemas.microsoft.com/office/drawing/2014/main" id="{9D629BF4-F5CA-47FA-B989-40ACD3FD4C99}"/>
                </a:ext>
              </a:extLst>
            </p:cNvPr>
            <p:cNvSpPr txBox="1"/>
            <p:nvPr/>
          </p:nvSpPr>
          <p:spPr>
            <a:xfrm>
              <a:off x="1023239" y="3271758"/>
              <a:ext cx="5323255" cy="1323439"/>
            </a:xfrm>
            <a:prstGeom prst="rect">
              <a:avLst/>
            </a:prstGeom>
            <a:noFill/>
          </p:spPr>
          <p:txBody>
            <a:bodyPr wrap="square" rtlCol="0">
              <a:spAutoFit/>
            </a:bodyPr>
            <a:lstStyle/>
            <a:p>
              <a:r>
                <a:rPr kumimoji="1" lang="en-US" altLang="ja-JP" sz="1600" dirty="0"/>
                <a:t>Linux Foundation </a:t>
              </a:r>
              <a:r>
                <a:rPr kumimoji="1" lang="ja-JP" altLang="en-US" sz="1600" dirty="0"/>
                <a:t>のホームページから</a:t>
              </a:r>
              <a:r>
                <a:rPr lang="ja-JP" altLang="en-US" sz="1600" dirty="0"/>
                <a:t>：</a:t>
              </a:r>
              <a:endParaRPr kumimoji="1" lang="en-US" altLang="ja-JP" sz="1600" dirty="0"/>
            </a:p>
            <a:p>
              <a:pPr marL="542925" indent="-361950">
                <a:buAutoNum type="arabicParenBoth"/>
              </a:pPr>
              <a:r>
                <a:rPr kumimoji="1" lang="en-US" altLang="ja-JP" sz="1600" dirty="0"/>
                <a:t>Projects </a:t>
              </a:r>
              <a:r>
                <a:rPr kumimoji="1" lang="ja-JP" altLang="en-US" sz="1600" dirty="0"/>
                <a:t>を選択し、</a:t>
              </a:r>
              <a:endParaRPr kumimoji="1" lang="en-US" altLang="ja-JP" sz="1600" dirty="0"/>
            </a:p>
            <a:p>
              <a:pPr marL="542925" indent="-361950">
                <a:buAutoNum type="arabicParenBoth"/>
              </a:pPr>
              <a:r>
                <a:rPr lang="ja-JP" altLang="en-US" sz="1600" dirty="0"/>
                <a:t>下にスクロールし、</a:t>
              </a:r>
              <a:endParaRPr lang="en-US" altLang="ja-JP" sz="1600" dirty="0"/>
            </a:p>
            <a:p>
              <a:pPr marL="542925" indent="-361950">
                <a:buFontTx/>
                <a:buAutoNum type="arabicParenBoth"/>
              </a:pPr>
              <a:r>
                <a:rPr kumimoji="1" lang="en-US" altLang="ja-JP" sz="1600" dirty="0"/>
                <a:t>“Find a project to contribute to”</a:t>
              </a:r>
              <a:r>
                <a:rPr kumimoji="1" lang="ja-JP" altLang="en-US" sz="1600" dirty="0"/>
                <a:t> で</a:t>
              </a:r>
              <a:br>
                <a:rPr kumimoji="1" lang="en-US" altLang="ja-JP" sz="1600" dirty="0"/>
              </a:br>
              <a:r>
                <a:rPr lang="en-US" altLang="ja-JP" sz="1600" dirty="0"/>
                <a:t>“Open Source &amp; Compliance Best Practices”</a:t>
              </a:r>
              <a:r>
                <a:rPr lang="ja-JP" altLang="en-US" sz="1600" dirty="0"/>
                <a:t> を選択</a:t>
              </a:r>
              <a:endParaRPr kumimoji="1" lang="ja-JP" altLang="en-US" sz="1600" dirty="0"/>
            </a:p>
          </p:txBody>
        </p:sp>
        <p:sp>
          <p:nvSpPr>
            <p:cNvPr id="12" name="正方形/長方形 11">
              <a:extLst>
                <a:ext uri="{FF2B5EF4-FFF2-40B4-BE49-F238E27FC236}">
                  <a16:creationId xmlns:a16="http://schemas.microsoft.com/office/drawing/2014/main" id="{AF6A014A-C7C8-4502-A0FB-9CE3633BE79D}"/>
                </a:ext>
              </a:extLst>
            </p:cNvPr>
            <p:cNvSpPr/>
            <p:nvPr/>
          </p:nvSpPr>
          <p:spPr>
            <a:xfrm>
              <a:off x="1023239" y="4617644"/>
              <a:ext cx="3185424" cy="338554"/>
            </a:xfrm>
            <a:prstGeom prst="rect">
              <a:avLst/>
            </a:prstGeom>
          </p:spPr>
          <p:txBody>
            <a:bodyPr wrap="none">
              <a:spAutoFit/>
            </a:bodyPr>
            <a:lstStyle/>
            <a:p>
              <a:r>
                <a:rPr lang="en-US" altLang="ja-JP" sz="1600" dirty="0">
                  <a:latin typeface="Segoe UI" panose="020B0502040204020203" pitchFamily="34" charset="0"/>
                  <a:cs typeface="Segoe UI" panose="020B0502040204020203" pitchFamily="34" charset="0"/>
                  <a:hlinkClick r:id="rId3"/>
                </a:rPr>
                <a:t>https://www.linuxfoundation.org/</a:t>
              </a:r>
              <a:endParaRPr lang="ja-JP" altLang="en-US" sz="1600" dirty="0">
                <a:latin typeface="Segoe UI" panose="020B0502040204020203" pitchFamily="34" charset="0"/>
                <a:cs typeface="Segoe UI" panose="020B0502040204020203" pitchFamily="34" charset="0"/>
              </a:endParaRPr>
            </a:p>
          </p:txBody>
        </p:sp>
      </p:grpSp>
      <p:cxnSp>
        <p:nvCxnSpPr>
          <p:cNvPr id="15" name="コネクタ: カギ線 14">
            <a:extLst>
              <a:ext uri="{FF2B5EF4-FFF2-40B4-BE49-F238E27FC236}">
                <a16:creationId xmlns:a16="http://schemas.microsoft.com/office/drawing/2014/main" id="{F0484BD2-12E8-41F2-81A5-DC106ACAE911}"/>
              </a:ext>
            </a:extLst>
          </p:cNvPr>
          <p:cNvCxnSpPr>
            <a:stCxn id="11" idx="2"/>
            <a:endCxn id="16" idx="0"/>
          </p:cNvCxnSpPr>
          <p:nvPr/>
        </p:nvCxnSpPr>
        <p:spPr bwMode="auto">
          <a:xfrm rot="16200000" flipH="1">
            <a:off x="2902261" y="2578214"/>
            <a:ext cx="435298" cy="816976"/>
          </a:xfrm>
          <a:prstGeom prst="bentConnector3">
            <a:avLst>
              <a:gd name="adj1" fmla="val 50000"/>
            </a:avLst>
          </a:prstGeom>
          <a:gradFill rotWithShape="0">
            <a:gsLst>
              <a:gs pos="0">
                <a:srgbClr val="FFFFFF"/>
              </a:gs>
              <a:gs pos="100000">
                <a:srgbClr val="CACAC7"/>
              </a:gs>
            </a:gsLst>
            <a:lin ang="5400000" scaled="1"/>
          </a:gradFill>
          <a:ln w="28575" cap="flat" cmpd="sng" algn="ctr">
            <a:solidFill>
              <a:srgbClr val="FF0000"/>
            </a:solidFill>
            <a:prstDash val="sysDot"/>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16" name="角丸四角形 9">
            <a:extLst>
              <a:ext uri="{FF2B5EF4-FFF2-40B4-BE49-F238E27FC236}">
                <a16:creationId xmlns:a16="http://schemas.microsoft.com/office/drawing/2014/main" id="{B92A4A6A-22E0-4EDA-AFB6-B6C436966AB1}"/>
              </a:ext>
            </a:extLst>
          </p:cNvPr>
          <p:cNvSpPr/>
          <p:nvPr/>
        </p:nvSpPr>
        <p:spPr>
          <a:xfrm>
            <a:off x="3414098" y="3204351"/>
            <a:ext cx="228600" cy="143305"/>
          </a:xfrm>
          <a:prstGeom prst="roundRect">
            <a:avLst/>
          </a:prstGeom>
          <a:no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20" name="テキスト ボックス 19">
            <a:extLst>
              <a:ext uri="{FF2B5EF4-FFF2-40B4-BE49-F238E27FC236}">
                <a16:creationId xmlns:a16="http://schemas.microsoft.com/office/drawing/2014/main" id="{DD83C809-B97E-4340-BA81-63F75475D33C}"/>
              </a:ext>
            </a:extLst>
          </p:cNvPr>
          <p:cNvSpPr txBox="1"/>
          <p:nvPr/>
        </p:nvSpPr>
        <p:spPr>
          <a:xfrm>
            <a:off x="2326380" y="2690038"/>
            <a:ext cx="385042" cy="276999"/>
          </a:xfrm>
          <a:prstGeom prst="rect">
            <a:avLst/>
          </a:prstGeom>
          <a:noFill/>
        </p:spPr>
        <p:txBody>
          <a:bodyPr wrap="none" rtlCol="0">
            <a:spAutoFit/>
          </a:bodyPr>
          <a:lstStyle/>
          <a:p>
            <a:r>
              <a:rPr kumimoji="1" lang="en-US" altLang="ja-JP" sz="1200" b="1" dirty="0"/>
              <a:t>(1)</a:t>
            </a:r>
            <a:endParaRPr kumimoji="1" lang="ja-JP" altLang="en-US" sz="1600" b="1" dirty="0"/>
          </a:p>
        </p:txBody>
      </p:sp>
      <p:sp>
        <p:nvSpPr>
          <p:cNvPr id="21" name="テキスト ボックス 20">
            <a:extLst>
              <a:ext uri="{FF2B5EF4-FFF2-40B4-BE49-F238E27FC236}">
                <a16:creationId xmlns:a16="http://schemas.microsoft.com/office/drawing/2014/main" id="{2AE7CCBE-3656-4F05-8BA7-EC7AE47613B2}"/>
              </a:ext>
            </a:extLst>
          </p:cNvPr>
          <p:cNvSpPr txBox="1"/>
          <p:nvPr/>
        </p:nvSpPr>
        <p:spPr>
          <a:xfrm>
            <a:off x="3229707" y="2722499"/>
            <a:ext cx="385042" cy="276999"/>
          </a:xfrm>
          <a:prstGeom prst="rect">
            <a:avLst/>
          </a:prstGeom>
          <a:noFill/>
        </p:spPr>
        <p:txBody>
          <a:bodyPr wrap="none" rtlCol="0">
            <a:spAutoFit/>
          </a:bodyPr>
          <a:lstStyle/>
          <a:p>
            <a:r>
              <a:rPr kumimoji="1" lang="en-US" altLang="ja-JP" sz="1200" b="1" dirty="0"/>
              <a:t>(2)</a:t>
            </a:r>
            <a:endParaRPr kumimoji="1" lang="ja-JP" altLang="en-US" sz="1600" b="1" dirty="0"/>
          </a:p>
        </p:txBody>
      </p:sp>
      <p:sp>
        <p:nvSpPr>
          <p:cNvPr id="22" name="テキスト ボックス 21">
            <a:extLst>
              <a:ext uri="{FF2B5EF4-FFF2-40B4-BE49-F238E27FC236}">
                <a16:creationId xmlns:a16="http://schemas.microsoft.com/office/drawing/2014/main" id="{97729C3A-D6CB-4D32-AD8B-859A3F63B45D}"/>
              </a:ext>
            </a:extLst>
          </p:cNvPr>
          <p:cNvSpPr txBox="1"/>
          <p:nvPr/>
        </p:nvSpPr>
        <p:spPr>
          <a:xfrm>
            <a:off x="4587647" y="2937323"/>
            <a:ext cx="385042" cy="276999"/>
          </a:xfrm>
          <a:prstGeom prst="rect">
            <a:avLst/>
          </a:prstGeom>
          <a:noFill/>
        </p:spPr>
        <p:txBody>
          <a:bodyPr wrap="none" rtlCol="0">
            <a:spAutoFit/>
          </a:bodyPr>
          <a:lstStyle/>
          <a:p>
            <a:r>
              <a:rPr kumimoji="1" lang="en-US" altLang="ja-JP" sz="1200" b="1" dirty="0"/>
              <a:t>(</a:t>
            </a:r>
            <a:r>
              <a:rPr lang="en-US" altLang="ja-JP" sz="1200" b="1" dirty="0"/>
              <a:t>3</a:t>
            </a:r>
            <a:r>
              <a:rPr kumimoji="1" lang="en-US" altLang="ja-JP" sz="1200" b="1" dirty="0"/>
              <a:t>)</a:t>
            </a:r>
            <a:endParaRPr kumimoji="1" lang="ja-JP" altLang="en-US" sz="1600" b="1" dirty="0"/>
          </a:p>
        </p:txBody>
      </p:sp>
    </p:spTree>
    <p:extLst>
      <p:ext uri="{BB962C8B-B14F-4D97-AF65-F5344CB8AC3E}">
        <p14:creationId xmlns:p14="http://schemas.microsoft.com/office/powerpoint/2010/main" val="2887904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n-lt"/>
                <a:ea typeface="+mj-ea"/>
              </a:rPr>
              <a:t>さまざまな</a:t>
            </a:r>
            <a:r>
              <a:rPr kumimoji="1" lang="en-US" altLang="ja-JP" b="1" dirty="0">
                <a:latin typeface="+mn-lt"/>
                <a:ea typeface="+mj-ea"/>
              </a:rPr>
              <a:t>LF</a:t>
            </a:r>
            <a:r>
              <a:rPr kumimoji="1" lang="ja-JP" altLang="en-US" b="1" dirty="0">
                <a:latin typeface="+mj-ea"/>
                <a:ea typeface="+mj-ea"/>
              </a:rPr>
              <a:t>プロジェクト</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5</a:t>
            </a:fld>
            <a:endParaRPr lang="ja-JP" altLang="en-US" dirty="0"/>
          </a:p>
        </p:txBody>
      </p:sp>
      <p:pic>
        <p:nvPicPr>
          <p:cNvPr id="7" name="図 6">
            <a:extLst>
              <a:ext uri="{FF2B5EF4-FFF2-40B4-BE49-F238E27FC236}">
                <a16:creationId xmlns:a16="http://schemas.microsoft.com/office/drawing/2014/main" id="{832C92E6-6046-4999-91A9-6F1CE5E73E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63891" y="2049575"/>
            <a:ext cx="6064218" cy="3493158"/>
          </a:xfrm>
          <a:prstGeom prst="rect">
            <a:avLst/>
          </a:prstGeom>
          <a:ln w="28575">
            <a:solidFill>
              <a:srgbClr val="0070C0"/>
            </a:solidFill>
          </a:ln>
        </p:spPr>
      </p:pic>
      <p:sp>
        <p:nvSpPr>
          <p:cNvPr id="9" name="正方形/長方形 8">
            <a:extLst>
              <a:ext uri="{FF2B5EF4-FFF2-40B4-BE49-F238E27FC236}">
                <a16:creationId xmlns:a16="http://schemas.microsoft.com/office/drawing/2014/main" id="{C6E1BA34-5DC7-4DB9-B295-C5D8DFB0EAAC}"/>
              </a:ext>
            </a:extLst>
          </p:cNvPr>
          <p:cNvSpPr/>
          <p:nvPr/>
        </p:nvSpPr>
        <p:spPr>
          <a:xfrm>
            <a:off x="4620242" y="1315267"/>
            <a:ext cx="2860058" cy="644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ソースコード</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(Code)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0" name="正方形/長方形 9">
            <a:extLst>
              <a:ext uri="{FF2B5EF4-FFF2-40B4-BE49-F238E27FC236}">
                <a16:creationId xmlns:a16="http://schemas.microsoft.com/office/drawing/2014/main" id="{5607C6A2-6BF6-4CEE-94E4-8BEF52BA39A6}"/>
              </a:ext>
            </a:extLst>
          </p:cNvPr>
          <p:cNvSpPr/>
          <p:nvPr/>
        </p:nvSpPr>
        <p:spPr>
          <a:xfrm>
            <a:off x="4861965" y="5639336"/>
            <a:ext cx="2468070" cy="687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仕様 </a:t>
            </a:r>
            <a:r>
              <a:rPr lang="en-US" altLang="ja-JP" sz="2000" b="1" u="sng" dirty="0">
                <a:solidFill>
                  <a:srgbClr val="484848"/>
                </a:solidFill>
                <a:latin typeface="Segoe UI" panose="020B0502040204020203" pitchFamily="34" charset="0"/>
                <a:cs typeface="Segoe UI" panose="020B0502040204020203" pitchFamily="34" charset="0"/>
              </a:rPr>
              <a:t>(Specification)</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1" name="正方形/長方形 10">
            <a:extLst>
              <a:ext uri="{FF2B5EF4-FFF2-40B4-BE49-F238E27FC236}">
                <a16:creationId xmlns:a16="http://schemas.microsoft.com/office/drawing/2014/main" id="{E6454BBF-E63C-43E8-8514-EFF7BE9E365F}"/>
              </a:ext>
            </a:extLst>
          </p:cNvPr>
          <p:cNvSpPr/>
          <p:nvPr/>
        </p:nvSpPr>
        <p:spPr>
          <a:xfrm>
            <a:off x="959922" y="3609561"/>
            <a:ext cx="1808611"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単体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(Single)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2" name="正方形/長方形 11">
            <a:extLst>
              <a:ext uri="{FF2B5EF4-FFF2-40B4-BE49-F238E27FC236}">
                <a16:creationId xmlns:a16="http://schemas.microsoft.com/office/drawing/2014/main" id="{101BB736-1607-44F9-84A9-925A523F53BA}"/>
              </a:ext>
            </a:extLst>
          </p:cNvPr>
          <p:cNvSpPr/>
          <p:nvPr/>
        </p:nvSpPr>
        <p:spPr>
          <a:xfrm>
            <a:off x="9225910" y="3609561"/>
            <a:ext cx="2468070"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集合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(Umbrella)</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3" name="角丸四角形 9">
            <a:extLst>
              <a:ext uri="{FF2B5EF4-FFF2-40B4-BE49-F238E27FC236}">
                <a16:creationId xmlns:a16="http://schemas.microsoft.com/office/drawing/2014/main" id="{7409F346-B2DE-46DA-A010-114F4BA6D61A}"/>
              </a:ext>
            </a:extLst>
          </p:cNvPr>
          <p:cNvSpPr/>
          <p:nvPr/>
        </p:nvSpPr>
        <p:spPr>
          <a:xfrm>
            <a:off x="3063891" y="4988619"/>
            <a:ext cx="2028809" cy="409908"/>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533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9A7CA44F-11C6-4084-A1AE-A82F1996A979}"/>
              </a:ext>
            </a:extLst>
          </p:cNvPr>
          <p:cNvSpPr/>
          <p:nvPr/>
        </p:nvSpPr>
        <p:spPr bwMode="gray">
          <a:xfrm>
            <a:off x="890271" y="1290371"/>
            <a:ext cx="6840000" cy="528869"/>
          </a:xfrm>
          <a:prstGeom prst="rect">
            <a:avLst/>
          </a:prstGeom>
          <a:solidFill>
            <a:srgbClr val="C7F1C7"/>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16" name="正方形/長方形 15">
            <a:extLst>
              <a:ext uri="{FF2B5EF4-FFF2-40B4-BE49-F238E27FC236}">
                <a16:creationId xmlns:a16="http://schemas.microsoft.com/office/drawing/2014/main" id="{D6D37253-E984-4AB5-9D57-319B2612CC41}"/>
              </a:ext>
            </a:extLst>
          </p:cNvPr>
          <p:cNvSpPr/>
          <p:nvPr/>
        </p:nvSpPr>
        <p:spPr bwMode="gray">
          <a:xfrm>
            <a:off x="4387848" y="4451892"/>
            <a:ext cx="6840000" cy="528869"/>
          </a:xfrm>
          <a:prstGeom prst="rect">
            <a:avLst/>
          </a:prstGeom>
          <a:solidFill>
            <a:srgbClr val="FFCC99"/>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1" y="531580"/>
            <a:ext cx="10996928" cy="645269"/>
          </a:xfrm>
        </p:spPr>
        <p:txBody>
          <a:bodyPr/>
          <a:lstStyle/>
          <a:p>
            <a:r>
              <a:rPr kumimoji="1" lang="ja-JP" altLang="en-US" b="1" dirty="0">
                <a:latin typeface="+mj-lt"/>
                <a:ea typeface="游ゴシック" panose="020B0400000000000000" pitchFamily="50" charset="-128"/>
              </a:rPr>
              <a:t>オープンソースライセンス</a:t>
            </a:r>
            <a:r>
              <a:rPr kumimoji="1" lang="ja-JP" altLang="en-US" b="1" dirty="0">
                <a:solidFill>
                  <a:srgbClr val="C7F1C7"/>
                </a:solidFill>
                <a:latin typeface="+mj-lt"/>
                <a:ea typeface="游ゴシック" panose="020B0400000000000000" pitchFamily="50" charset="-128"/>
              </a:rPr>
              <a:t>■</a:t>
            </a:r>
            <a:r>
              <a:rPr kumimoji="1" lang="ja-JP" altLang="en-US" b="1" dirty="0">
                <a:latin typeface="+mj-lt"/>
                <a:ea typeface="游ゴシック" panose="020B0400000000000000" pitchFamily="50" charset="-128"/>
              </a:rPr>
              <a:t>とコンプライアンス</a:t>
            </a:r>
            <a:r>
              <a:rPr kumimoji="1" lang="ja-JP" altLang="en-US" b="1" dirty="0">
                <a:solidFill>
                  <a:srgbClr val="FFCC99"/>
                </a:solidFill>
                <a:latin typeface="+mj-lt"/>
                <a:ea typeface="游ゴシック" panose="020B0400000000000000" pitchFamily="50" charset="-128"/>
              </a:rPr>
              <a:t>■</a:t>
            </a:r>
            <a:endParaRPr kumimoji="1" lang="ja-JP" altLang="en-US" b="1" dirty="0">
              <a:solidFill>
                <a:srgbClr val="FFCC99"/>
              </a:solidFill>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247142" y="1404670"/>
            <a:ext cx="6996430" cy="2933699"/>
          </a:xfrm>
        </p:spPr>
        <p:txBody>
          <a:bodyPr/>
          <a:lstStyle/>
          <a:p>
            <a:r>
              <a:rPr lang="ja-JP" altLang="en-US" sz="2400" b="1" dirty="0">
                <a:latin typeface="+mn-ea"/>
                <a:ea typeface="+mn-ea"/>
              </a:rPr>
              <a:t>ライセンスに基づくソースコードの公開</a:t>
            </a:r>
            <a:endParaRPr kumimoji="1" lang="ja-JP" altLang="en-US" sz="2134" b="1" dirty="0">
              <a:latin typeface="+mn-ea"/>
              <a:ea typeface="+mn-ea"/>
            </a:endParaRPr>
          </a:p>
          <a:p>
            <a:pPr lvl="1"/>
            <a:r>
              <a:rPr kumimoji="1" lang="ja-JP" altLang="en-US" sz="2134" b="1" dirty="0">
                <a:latin typeface="+mn-ea"/>
                <a:ea typeface="+mn-ea"/>
              </a:rPr>
              <a:t>配布および修正などの利用</a:t>
            </a:r>
            <a:r>
              <a:rPr lang="ja-JP" altLang="en-US" sz="2134" b="1" dirty="0">
                <a:latin typeface="+mn-ea"/>
                <a:ea typeface="+mn-ea"/>
              </a:rPr>
              <a:t>は</a:t>
            </a:r>
            <a:r>
              <a:rPr kumimoji="1" lang="ja-JP" altLang="en-US" sz="2134" b="1" dirty="0">
                <a:latin typeface="+mn-ea"/>
                <a:ea typeface="+mn-ea"/>
              </a:rPr>
              <a:t>自由、だが；</a:t>
            </a:r>
          </a:p>
          <a:p>
            <a:pPr lvl="1"/>
            <a:r>
              <a:rPr kumimoji="1" lang="ja-JP" altLang="en-US" sz="2134" b="1" dirty="0">
                <a:latin typeface="+mn-ea"/>
                <a:ea typeface="+mn-ea"/>
              </a:rPr>
              <a:t>著作権者が提示する「条件」を遵守</a:t>
            </a:r>
          </a:p>
          <a:p>
            <a:pPr lvl="2"/>
            <a:r>
              <a:rPr lang="ja-JP" altLang="en-US" sz="1867" b="1" dirty="0">
                <a:latin typeface="+mn-ea"/>
                <a:ea typeface="+mn-ea"/>
              </a:rPr>
              <a:t>例１：</a:t>
            </a:r>
            <a:r>
              <a:rPr kumimoji="1" lang="ja-JP" altLang="en-US" sz="1867" b="1" dirty="0">
                <a:latin typeface="+mn-ea"/>
                <a:ea typeface="+mn-ea"/>
              </a:rPr>
              <a:t>著作権者などの明示</a:t>
            </a:r>
            <a:endParaRPr kumimoji="1" lang="en-US" altLang="ja-JP" sz="1867" b="1" dirty="0">
              <a:latin typeface="+mn-ea"/>
              <a:ea typeface="+mn-ea"/>
            </a:endParaRPr>
          </a:p>
          <a:p>
            <a:pPr lvl="2"/>
            <a:r>
              <a:rPr lang="ja-JP" altLang="en-US" sz="1867" b="1" dirty="0">
                <a:latin typeface="+mn-ea"/>
                <a:ea typeface="+mn-ea"/>
              </a:rPr>
              <a:t>例２：</a:t>
            </a:r>
            <a:r>
              <a:rPr kumimoji="1" lang="ja-JP" altLang="en-US" sz="1867" b="1" dirty="0">
                <a:latin typeface="+mn-ea"/>
                <a:ea typeface="+mn-ea"/>
              </a:rPr>
              <a:t>ライセンス文書の添付</a:t>
            </a:r>
            <a:endParaRPr kumimoji="1" lang="en-US" altLang="ja-JP" sz="1867" b="1" dirty="0">
              <a:latin typeface="+mn-ea"/>
              <a:ea typeface="+mn-ea"/>
            </a:endParaRPr>
          </a:p>
          <a:p>
            <a:pPr lvl="2"/>
            <a:r>
              <a:rPr lang="ja-JP" altLang="en-US" sz="1867" b="1" dirty="0">
                <a:latin typeface="+mn-ea"/>
                <a:ea typeface="+mn-ea"/>
              </a:rPr>
              <a:t>例３：</a:t>
            </a:r>
            <a:r>
              <a:rPr kumimoji="1" lang="ja-JP" altLang="en-US" sz="1867" b="1" dirty="0">
                <a:latin typeface="+mn-ea"/>
                <a:ea typeface="+mn-ea"/>
              </a:rPr>
              <a:t>派生物を含めたソースコード</a:t>
            </a:r>
            <a:r>
              <a:rPr lang="ja-JP" altLang="en-US" sz="1867" b="1" dirty="0">
                <a:latin typeface="+mn-ea"/>
                <a:ea typeface="+mn-ea"/>
              </a:rPr>
              <a:t>の</a:t>
            </a:r>
            <a:r>
              <a:rPr kumimoji="1" lang="ja-JP" altLang="en-US" sz="1867" b="1" dirty="0">
                <a:latin typeface="+mn-ea"/>
                <a:ea typeface="+mn-ea"/>
              </a:rPr>
              <a:t>公開</a:t>
            </a:r>
            <a:endParaRPr kumimoji="1" lang="en-US" altLang="ja-JP" sz="1867" b="1" dirty="0">
              <a:latin typeface="+mn-ea"/>
              <a:ea typeface="+mn-ea"/>
            </a:endParaRPr>
          </a:p>
          <a:p>
            <a:pPr lvl="2"/>
            <a:r>
              <a:rPr kumimoji="1" lang="ja-JP" altLang="en-US" sz="1867" b="1" dirty="0">
                <a:latin typeface="+mn-ea"/>
                <a:ea typeface="+mn-ea"/>
              </a:rPr>
              <a:t>例４：無償、免責無保証、権利者との個別契約不要</a:t>
            </a:r>
            <a:endParaRPr kumimoji="1" lang="ja-JP" altLang="en-US" sz="2400" b="1" dirty="0">
              <a:latin typeface="+mn-ea"/>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6</a:t>
            </a:fld>
            <a:endParaRPr lang="ja-JP" altLang="en-US" dirty="0"/>
          </a:p>
        </p:txBody>
      </p:sp>
      <p:sp>
        <p:nvSpPr>
          <p:cNvPr id="14" name="テキスト プレースホルダー 2">
            <a:extLst>
              <a:ext uri="{FF2B5EF4-FFF2-40B4-BE49-F238E27FC236}">
                <a16:creationId xmlns:a16="http://schemas.microsoft.com/office/drawing/2014/main" id="{A08F8D4B-E8F1-438C-A17D-F7BB8BD9BC1D}"/>
              </a:ext>
            </a:extLst>
          </p:cNvPr>
          <p:cNvSpPr txBox="1">
            <a:spLocks/>
          </p:cNvSpPr>
          <p:nvPr/>
        </p:nvSpPr>
        <p:spPr bwMode="gray">
          <a:xfrm>
            <a:off x="4800598" y="4549777"/>
            <a:ext cx="7086601" cy="172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r>
              <a:rPr lang="ja-JP" altLang="en-US" sz="2400" b="1" kern="0" dirty="0">
                <a:latin typeface="+mn-ea"/>
                <a:ea typeface="+mn-ea"/>
              </a:rPr>
              <a:t>ライセンスにあった使い方をしているか</a:t>
            </a:r>
          </a:p>
          <a:p>
            <a:pPr lvl="1"/>
            <a:r>
              <a:rPr lang="ja-JP" altLang="en-US" sz="2134" b="1" kern="0" dirty="0">
                <a:latin typeface="+mn-ea"/>
                <a:ea typeface="+mn-ea"/>
              </a:rPr>
              <a:t>製品やサービスなどのパッケージの「部品」として入っているものを把握できているか</a:t>
            </a:r>
          </a:p>
          <a:p>
            <a:pPr lvl="1"/>
            <a:r>
              <a:rPr lang="ja-JP" altLang="en-US" sz="2134" b="1" kern="0" dirty="0">
                <a:latin typeface="+mn-ea"/>
                <a:ea typeface="+mn-ea"/>
              </a:rPr>
              <a:t>開発コミュニティの修正や改良による「変更」の</a:t>
            </a:r>
            <a:br>
              <a:rPr lang="en-US" altLang="ja-JP" sz="2134" b="1" kern="0" dirty="0">
                <a:latin typeface="+mn-ea"/>
                <a:ea typeface="+mn-ea"/>
              </a:rPr>
            </a:br>
            <a:r>
              <a:rPr lang="ja-JP" altLang="en-US" sz="2134" b="1" kern="0" dirty="0">
                <a:latin typeface="+mn-ea"/>
                <a:ea typeface="+mn-ea"/>
              </a:rPr>
              <a:t>内容を把握できているか</a:t>
            </a:r>
          </a:p>
        </p:txBody>
      </p:sp>
    </p:spTree>
    <p:extLst>
      <p:ext uri="{BB962C8B-B14F-4D97-AF65-F5344CB8AC3E}">
        <p14:creationId xmlns:p14="http://schemas.microsoft.com/office/powerpoint/2010/main" val="145270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矢印: 下 20">
            <a:extLst>
              <a:ext uri="{FF2B5EF4-FFF2-40B4-BE49-F238E27FC236}">
                <a16:creationId xmlns:a16="http://schemas.microsoft.com/office/drawing/2014/main" id="{D3805074-55A2-4156-B308-BD866809514F}"/>
              </a:ext>
            </a:extLst>
          </p:cNvPr>
          <p:cNvSpPr/>
          <p:nvPr/>
        </p:nvSpPr>
        <p:spPr bwMode="gray">
          <a:xfrm>
            <a:off x="7795260" y="1771650"/>
            <a:ext cx="3994632" cy="3966210"/>
          </a:xfrm>
          <a:prstGeom prst="downArrow">
            <a:avLst>
              <a:gd name="adj1" fmla="val 100000"/>
              <a:gd name="adj2" fmla="val 11443"/>
            </a:avLst>
          </a:prstGeom>
          <a:solidFill>
            <a:schemeClr val="bg1"/>
          </a:solidFill>
          <a:ln w="304800" cap="flat" cmpd="sng" algn="ctr">
            <a:solidFill>
              <a:srgbClr val="CC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ln>
            <a:noFill/>
          </a:ln>
        </p:spPr>
        <p:txBody>
          <a:bodyPr/>
          <a:lstStyle/>
          <a:p>
            <a:r>
              <a:rPr kumimoji="1" lang="en-US" altLang="ja-JP" b="1" dirty="0">
                <a:latin typeface="+mj-lt"/>
                <a:ea typeface="+mj-ea"/>
              </a:rPr>
              <a:t>OSS</a:t>
            </a:r>
            <a:r>
              <a:rPr kumimoji="1" lang="ja-JP" altLang="en-US" b="1" dirty="0">
                <a:latin typeface="+mj-ea"/>
                <a:ea typeface="+mj-ea"/>
              </a:rPr>
              <a:t>ライセンスに伴うリスク</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7</a:t>
            </a:fld>
            <a:endParaRPr lang="ja-JP" altLang="en-US" dirty="0"/>
          </a:p>
        </p:txBody>
      </p:sp>
      <p:grpSp>
        <p:nvGrpSpPr>
          <p:cNvPr id="14" name="グループ化 13">
            <a:extLst>
              <a:ext uri="{FF2B5EF4-FFF2-40B4-BE49-F238E27FC236}">
                <a16:creationId xmlns:a16="http://schemas.microsoft.com/office/drawing/2014/main" id="{081B3201-DDB6-4B5F-85AC-B2BE58EA4521}"/>
              </a:ext>
            </a:extLst>
          </p:cNvPr>
          <p:cNvGrpSpPr/>
          <p:nvPr/>
        </p:nvGrpSpPr>
        <p:grpSpPr>
          <a:xfrm>
            <a:off x="797543" y="1652480"/>
            <a:ext cx="6327157" cy="4239196"/>
            <a:chOff x="4832169" y="1038088"/>
            <a:chExt cx="6099445" cy="4086627"/>
          </a:xfrm>
        </p:grpSpPr>
        <p:pic>
          <p:nvPicPr>
            <p:cNvPr id="15" name="図 14">
              <a:extLst>
                <a:ext uri="{FF2B5EF4-FFF2-40B4-BE49-F238E27FC236}">
                  <a16:creationId xmlns:a16="http://schemas.microsoft.com/office/drawing/2014/main" id="{341DF5E4-5A39-4BCD-AE6E-6E0F67D2CFB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832169" y="1038088"/>
              <a:ext cx="6099445" cy="4086627"/>
            </a:xfrm>
            <a:prstGeom prst="rect">
              <a:avLst/>
            </a:prstGeom>
            <a:ln w="28575">
              <a:solidFill>
                <a:srgbClr val="0070C0"/>
              </a:solidFill>
            </a:ln>
          </p:spPr>
        </p:pic>
        <p:sp>
          <p:nvSpPr>
            <p:cNvPr id="17" name="爆発: 8 pt 16">
              <a:extLst>
                <a:ext uri="{FF2B5EF4-FFF2-40B4-BE49-F238E27FC236}">
                  <a16:creationId xmlns:a16="http://schemas.microsoft.com/office/drawing/2014/main" id="{3E08AF1B-1A7E-45BD-80C9-6AF472D16807}"/>
                </a:ext>
              </a:extLst>
            </p:cNvPr>
            <p:cNvSpPr/>
            <p:nvPr/>
          </p:nvSpPr>
          <p:spPr>
            <a:xfrm>
              <a:off x="9107144" y="4146886"/>
              <a:ext cx="537882" cy="324391"/>
            </a:xfrm>
            <a:prstGeom prst="irregularSeal1">
              <a:avLst/>
            </a:prstGeom>
            <a:solidFill>
              <a:srgbClr val="C90C1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3" name="テキスト プレースホルダー 2">
            <a:extLst>
              <a:ext uri="{FF2B5EF4-FFF2-40B4-BE49-F238E27FC236}">
                <a16:creationId xmlns:a16="http://schemas.microsoft.com/office/drawing/2014/main" id="{689A7A66-55F1-4EC6-93A3-474C6BEBD95E}"/>
              </a:ext>
            </a:extLst>
          </p:cNvPr>
          <p:cNvSpPr>
            <a:spLocks noGrp="1"/>
          </p:cNvSpPr>
          <p:nvPr>
            <p:ph type="body" sz="quarter" idx="12"/>
          </p:nvPr>
        </p:nvSpPr>
        <p:spPr>
          <a:xfrm>
            <a:off x="7628999" y="3124378"/>
            <a:ext cx="4327154" cy="1295400"/>
          </a:xfrm>
        </p:spPr>
        <p:txBody>
          <a:bodyPr/>
          <a:lstStyle/>
          <a:p>
            <a:pPr marL="0" indent="0" algn="ctr">
              <a:buNone/>
            </a:pPr>
            <a:r>
              <a:rPr lang="ja-JP" altLang="en-US" sz="2000" b="1" dirty="0">
                <a:latin typeface="+mn-ea"/>
                <a:ea typeface="+mn-ea"/>
              </a:rPr>
              <a:t>オープンソースが流通する</a:t>
            </a:r>
            <a:endParaRPr lang="en-US" altLang="ja-JP" sz="2000" b="1" dirty="0">
              <a:latin typeface="+mn-ea"/>
              <a:ea typeface="+mn-ea"/>
            </a:endParaRPr>
          </a:p>
          <a:p>
            <a:pPr marL="0" indent="0" algn="ctr">
              <a:buNone/>
            </a:pPr>
            <a:r>
              <a:rPr lang="ja-JP" altLang="en-US" sz="2000" b="1" dirty="0">
                <a:latin typeface="+mn-ea"/>
                <a:ea typeface="+mn-ea"/>
              </a:rPr>
              <a:t>ソフトウェアサプライチェーン</a:t>
            </a:r>
            <a:endParaRPr lang="en-US" altLang="ja-JP" sz="2000" b="1" dirty="0">
              <a:latin typeface="+mn-ea"/>
              <a:ea typeface="+mn-ea"/>
            </a:endParaRPr>
          </a:p>
          <a:p>
            <a:pPr marL="0" indent="0" algn="ctr">
              <a:buNone/>
            </a:pPr>
            <a:r>
              <a:rPr lang="ja-JP" altLang="en-US" sz="2000" b="1" dirty="0">
                <a:latin typeface="+mn-ea"/>
                <a:ea typeface="+mn-ea"/>
              </a:rPr>
              <a:t>全過程で、リスク管理が必要</a:t>
            </a:r>
          </a:p>
        </p:txBody>
      </p:sp>
    </p:spTree>
    <p:extLst>
      <p:ext uri="{BB962C8B-B14F-4D97-AF65-F5344CB8AC3E}">
        <p14:creationId xmlns:p14="http://schemas.microsoft.com/office/powerpoint/2010/main" val="1531025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01A7E612-A06C-4A30-8426-1B84D18B7737}"/>
              </a:ext>
            </a:extLst>
          </p:cNvPr>
          <p:cNvSpPr/>
          <p:nvPr/>
        </p:nvSpPr>
        <p:spPr bwMode="gray">
          <a:xfrm>
            <a:off x="1430767" y="3078230"/>
            <a:ext cx="9306444" cy="3260276"/>
          </a:xfrm>
          <a:prstGeom prst="rect">
            <a:avLst/>
          </a:prstGeom>
          <a:solidFill>
            <a:schemeClr val="bg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4" name="正方形/長方形 43">
            <a:extLst>
              <a:ext uri="{FF2B5EF4-FFF2-40B4-BE49-F238E27FC236}">
                <a16:creationId xmlns:a16="http://schemas.microsoft.com/office/drawing/2014/main" id="{138FBF25-56D0-4D80-A7FA-CA28CDFF3E19}"/>
              </a:ext>
            </a:extLst>
          </p:cNvPr>
          <p:cNvSpPr/>
          <p:nvPr/>
        </p:nvSpPr>
        <p:spPr bwMode="gray">
          <a:xfrm>
            <a:off x="890270" y="1312091"/>
            <a:ext cx="9975220" cy="1013165"/>
          </a:xfrm>
          <a:prstGeom prst="rect">
            <a:avLst/>
          </a:prstGeom>
          <a:solidFill>
            <a:schemeClr val="bg1"/>
          </a:solidFill>
          <a:ln w="76200" cap="flat" cmpd="sng" algn="ctr">
            <a:solidFill>
              <a:srgbClr val="8E8BC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ja-JP" altLang="en-US" b="1" dirty="0">
                <a:latin typeface="+mj-lt"/>
                <a:ea typeface="游ゴシック" panose="020B0400000000000000" pitchFamily="50" charset="-128"/>
              </a:rPr>
              <a:t>サプライチェーンにおける</a:t>
            </a:r>
            <a:r>
              <a:rPr kumimoji="1" lang="en-US" altLang="ja-JP" b="1" dirty="0">
                <a:latin typeface="+mj-lt"/>
                <a:ea typeface="游ゴシック" panose="020B0400000000000000" pitchFamily="50" charset="-128"/>
              </a:rPr>
              <a:t>OSS</a:t>
            </a:r>
            <a:r>
              <a:rPr kumimoji="1" lang="ja-JP" altLang="en-US" b="1" dirty="0">
                <a:latin typeface="+mj-lt"/>
                <a:ea typeface="游ゴシック" panose="020B0400000000000000" pitchFamily="50" charset="-128"/>
              </a:rPr>
              <a:t>のライセンスリスク</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018552" y="1399889"/>
            <a:ext cx="9718658" cy="875504"/>
          </a:xfrm>
        </p:spPr>
        <p:txBody>
          <a:bodyPr/>
          <a:lstStyle/>
          <a:p>
            <a:r>
              <a:rPr kumimoji="1" lang="ja-JP" altLang="en-US" sz="2400" b="1" dirty="0">
                <a:latin typeface="+mn-ea"/>
                <a:ea typeface="+mn-ea"/>
              </a:rPr>
              <a:t>未確認の</a:t>
            </a:r>
            <a:r>
              <a:rPr kumimoji="1" lang="en-US" altLang="ja-JP" sz="2400" b="1" dirty="0">
                <a:latin typeface="+mn-ea"/>
                <a:ea typeface="+mn-ea"/>
              </a:rPr>
              <a:t>OSS</a:t>
            </a:r>
            <a:r>
              <a:rPr lang="ja-JP" altLang="en-US" sz="2400" b="1" dirty="0">
                <a:latin typeface="+mn-ea"/>
                <a:ea typeface="+mn-ea"/>
              </a:rPr>
              <a:t>が、</a:t>
            </a:r>
            <a:r>
              <a:rPr kumimoji="1" lang="ja-JP" altLang="en-US" sz="2400" b="1" dirty="0">
                <a:latin typeface="+mn-ea"/>
                <a:ea typeface="+mn-ea"/>
              </a:rPr>
              <a:t>未知のライセンス違反リスクにつながる可能性</a:t>
            </a:r>
          </a:p>
          <a:p>
            <a:r>
              <a:rPr lang="ja-JP" altLang="en-US" sz="2400" b="1" dirty="0">
                <a:latin typeface="+mn-ea"/>
                <a:ea typeface="+mn-ea"/>
              </a:rPr>
              <a:t>組織</a:t>
            </a:r>
            <a:r>
              <a:rPr kumimoji="1" lang="ja-JP" altLang="en-US" sz="2400" b="1" dirty="0">
                <a:latin typeface="+mn-ea"/>
                <a:ea typeface="+mn-ea"/>
              </a:rPr>
              <a:t>の管理体制の不備が、サプライチェーン全体の脆弱性</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8</a:t>
            </a:fld>
            <a:endParaRPr lang="ja-JP" altLang="en-US" dirty="0"/>
          </a:p>
        </p:txBody>
      </p:sp>
      <p:sp>
        <p:nvSpPr>
          <p:cNvPr id="28" name="角丸四角形 6">
            <a:extLst>
              <a:ext uri="{FF2B5EF4-FFF2-40B4-BE49-F238E27FC236}">
                <a16:creationId xmlns:a16="http://schemas.microsoft.com/office/drawing/2014/main" id="{5D380319-793B-47DE-A396-8885F0D9459D}"/>
              </a:ext>
            </a:extLst>
          </p:cNvPr>
          <p:cNvSpPr/>
          <p:nvPr/>
        </p:nvSpPr>
        <p:spPr>
          <a:xfrm>
            <a:off x="2462118"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2</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29" name="角丸四角形 7">
            <a:extLst>
              <a:ext uri="{FF2B5EF4-FFF2-40B4-BE49-F238E27FC236}">
                <a16:creationId xmlns:a16="http://schemas.microsoft.com/office/drawing/2014/main" id="{8985C3A6-5671-402E-84AC-5EF43A54C642}"/>
              </a:ext>
            </a:extLst>
          </p:cNvPr>
          <p:cNvSpPr/>
          <p:nvPr/>
        </p:nvSpPr>
        <p:spPr>
          <a:xfrm>
            <a:off x="5384215"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1</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0" name="縦巻き 8">
            <a:extLst>
              <a:ext uri="{FF2B5EF4-FFF2-40B4-BE49-F238E27FC236}">
                <a16:creationId xmlns:a16="http://schemas.microsoft.com/office/drawing/2014/main" id="{98E5E16D-542E-4C1A-AD3B-32E444484FC3}"/>
              </a:ext>
            </a:extLst>
          </p:cNvPr>
          <p:cNvSpPr/>
          <p:nvPr/>
        </p:nvSpPr>
        <p:spPr>
          <a:xfrm>
            <a:off x="4016063"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1" name="角丸四角形 9">
            <a:extLst>
              <a:ext uri="{FF2B5EF4-FFF2-40B4-BE49-F238E27FC236}">
                <a16:creationId xmlns:a16="http://schemas.microsoft.com/office/drawing/2014/main" id="{34A8D500-7467-41F7-808D-CA6E02F2C5A8}"/>
              </a:ext>
            </a:extLst>
          </p:cNvPr>
          <p:cNvSpPr/>
          <p:nvPr/>
        </p:nvSpPr>
        <p:spPr>
          <a:xfrm>
            <a:off x="4420633"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32" name="右矢印 10">
            <a:extLst>
              <a:ext uri="{FF2B5EF4-FFF2-40B4-BE49-F238E27FC236}">
                <a16:creationId xmlns:a16="http://schemas.microsoft.com/office/drawing/2014/main" id="{9A8489DD-8359-4050-A475-2D5CFCA4EE27}"/>
              </a:ext>
            </a:extLst>
          </p:cNvPr>
          <p:cNvSpPr/>
          <p:nvPr/>
        </p:nvSpPr>
        <p:spPr>
          <a:xfrm>
            <a:off x="4269493" y="4484009"/>
            <a:ext cx="996570"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3" name="右矢印 11">
            <a:extLst>
              <a:ext uri="{FF2B5EF4-FFF2-40B4-BE49-F238E27FC236}">
                <a16:creationId xmlns:a16="http://schemas.microsoft.com/office/drawing/2014/main" id="{0961E358-FA59-48F9-AB1D-C60BB430B949}"/>
              </a:ext>
            </a:extLst>
          </p:cNvPr>
          <p:cNvSpPr/>
          <p:nvPr/>
        </p:nvSpPr>
        <p:spPr>
          <a:xfrm>
            <a:off x="7168332" y="4496585"/>
            <a:ext cx="964624"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4" name="角丸四角形 12">
            <a:extLst>
              <a:ext uri="{FF2B5EF4-FFF2-40B4-BE49-F238E27FC236}">
                <a16:creationId xmlns:a16="http://schemas.microsoft.com/office/drawing/2014/main" id="{E8F68E61-B120-4E52-9E3C-13FFEE26D4F8}"/>
              </a:ext>
            </a:extLst>
          </p:cNvPr>
          <p:cNvSpPr/>
          <p:nvPr/>
        </p:nvSpPr>
        <p:spPr>
          <a:xfrm>
            <a:off x="8228376"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OEM</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5" name="円形吹き出し 13">
            <a:extLst>
              <a:ext uri="{FF2B5EF4-FFF2-40B4-BE49-F238E27FC236}">
                <a16:creationId xmlns:a16="http://schemas.microsoft.com/office/drawing/2014/main" id="{0D177CEB-91C7-4868-B905-D8AA8F5FD159}"/>
              </a:ext>
            </a:extLst>
          </p:cNvPr>
          <p:cNvSpPr/>
          <p:nvPr/>
        </p:nvSpPr>
        <p:spPr>
          <a:xfrm>
            <a:off x="1566168" y="3296450"/>
            <a:ext cx="2449895" cy="894130"/>
          </a:xfrm>
          <a:prstGeom prst="wedgeEllipseCallout">
            <a:avLst>
              <a:gd name="adj1" fmla="val 61465"/>
              <a:gd name="adj2" fmla="val 35676"/>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6" name="円形吹き出し 14">
            <a:extLst>
              <a:ext uri="{FF2B5EF4-FFF2-40B4-BE49-F238E27FC236}">
                <a16:creationId xmlns:a16="http://schemas.microsoft.com/office/drawing/2014/main" id="{AC21D5AE-C4D7-4A86-894D-3D0CE6CC3C5A}"/>
              </a:ext>
            </a:extLst>
          </p:cNvPr>
          <p:cNvSpPr/>
          <p:nvPr/>
        </p:nvSpPr>
        <p:spPr>
          <a:xfrm>
            <a:off x="1747009" y="5167218"/>
            <a:ext cx="2071927" cy="1023118"/>
          </a:xfrm>
          <a:prstGeom prst="wedgeEllipseCallout">
            <a:avLst>
              <a:gd name="adj1" fmla="val 36802"/>
              <a:gd name="adj2" fmla="val -7112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7" name="円形吹き出し 15">
            <a:extLst>
              <a:ext uri="{FF2B5EF4-FFF2-40B4-BE49-F238E27FC236}">
                <a16:creationId xmlns:a16="http://schemas.microsoft.com/office/drawing/2014/main" id="{AF5BF66A-5311-42AC-96C6-0582E0A52598}"/>
              </a:ext>
            </a:extLst>
          </p:cNvPr>
          <p:cNvSpPr/>
          <p:nvPr/>
        </p:nvSpPr>
        <p:spPr>
          <a:xfrm>
            <a:off x="8177432" y="5296206"/>
            <a:ext cx="2364293" cy="894130"/>
          </a:xfrm>
          <a:prstGeom prst="wedgeEllipseCallout">
            <a:avLst>
              <a:gd name="adj1" fmla="val -33129"/>
              <a:gd name="adj2" fmla="val -91032"/>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8" name="円形吹き出し 16">
            <a:extLst>
              <a:ext uri="{FF2B5EF4-FFF2-40B4-BE49-F238E27FC236}">
                <a16:creationId xmlns:a16="http://schemas.microsoft.com/office/drawing/2014/main" id="{E1D12CCA-5A25-4206-B702-DFF8C1AE6BC0}"/>
              </a:ext>
            </a:extLst>
          </p:cNvPr>
          <p:cNvSpPr/>
          <p:nvPr/>
        </p:nvSpPr>
        <p:spPr>
          <a:xfrm>
            <a:off x="5032519" y="5167218"/>
            <a:ext cx="2007880" cy="997403"/>
          </a:xfrm>
          <a:prstGeom prst="wedgeEllipseCallout">
            <a:avLst>
              <a:gd name="adj1" fmla="val 18815"/>
              <a:gd name="adj2" fmla="val -78639"/>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9" name="円形吹き出し 17">
            <a:extLst>
              <a:ext uri="{FF2B5EF4-FFF2-40B4-BE49-F238E27FC236}">
                <a16:creationId xmlns:a16="http://schemas.microsoft.com/office/drawing/2014/main" id="{E8AFF580-EBD0-492B-9797-FED65ADE414F}"/>
              </a:ext>
            </a:extLst>
          </p:cNvPr>
          <p:cNvSpPr/>
          <p:nvPr/>
        </p:nvSpPr>
        <p:spPr>
          <a:xfrm>
            <a:off x="8084359" y="3307163"/>
            <a:ext cx="2316365" cy="1023118"/>
          </a:xfrm>
          <a:prstGeom prst="wedgeEllipseCallout">
            <a:avLst>
              <a:gd name="adj1" fmla="val -37518"/>
              <a:gd name="adj2" fmla="val 6361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40" name="縦巻き 18">
            <a:extLst>
              <a:ext uri="{FF2B5EF4-FFF2-40B4-BE49-F238E27FC236}">
                <a16:creationId xmlns:a16="http://schemas.microsoft.com/office/drawing/2014/main" id="{5631A8B1-7D86-4CAD-A8A7-C2CBD5DC0610}"/>
              </a:ext>
            </a:extLst>
          </p:cNvPr>
          <p:cNvSpPr/>
          <p:nvPr/>
        </p:nvSpPr>
        <p:spPr>
          <a:xfrm>
            <a:off x="6649951"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41" name="角丸四角形 19">
            <a:extLst>
              <a:ext uri="{FF2B5EF4-FFF2-40B4-BE49-F238E27FC236}">
                <a16:creationId xmlns:a16="http://schemas.microsoft.com/office/drawing/2014/main" id="{F804C48E-593D-49CD-874D-FE2654373595}"/>
              </a:ext>
            </a:extLst>
          </p:cNvPr>
          <p:cNvSpPr/>
          <p:nvPr/>
        </p:nvSpPr>
        <p:spPr>
          <a:xfrm>
            <a:off x="7054521"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43" name="テキスト ボックス 42">
            <a:extLst>
              <a:ext uri="{FF2B5EF4-FFF2-40B4-BE49-F238E27FC236}">
                <a16:creationId xmlns:a16="http://schemas.microsoft.com/office/drawing/2014/main" id="{782A6426-AFFE-4BE9-8137-2018DA3113E9}"/>
              </a:ext>
            </a:extLst>
          </p:cNvPr>
          <p:cNvSpPr txBox="1"/>
          <p:nvPr/>
        </p:nvSpPr>
        <p:spPr>
          <a:xfrm>
            <a:off x="2708971" y="2496483"/>
            <a:ext cx="8028239" cy="461665"/>
          </a:xfrm>
          <a:prstGeom prst="rect">
            <a:avLst/>
          </a:prstGeom>
          <a:solidFill>
            <a:schemeClr val="bg1"/>
          </a:solidFill>
          <a:ln w="76200">
            <a:solidFill>
              <a:srgbClr val="CCFFFF"/>
            </a:solidFill>
          </a:ln>
        </p:spPr>
        <p:txBody>
          <a:bodyPr wrap="square">
            <a:spAutoFit/>
          </a:bodyPr>
          <a:lstStyle/>
          <a:p>
            <a:pPr marL="0" indent="0">
              <a:buNone/>
            </a:pPr>
            <a:r>
              <a:rPr kumimoji="1" lang="ja-JP" altLang="en-US" sz="2400" b="1" dirty="0">
                <a:latin typeface="+mn-ea"/>
                <a:ea typeface="+mn-ea"/>
              </a:rPr>
              <a:t>各組織のガバナンスとトレーサビリティの確保が、重要</a:t>
            </a:r>
          </a:p>
        </p:txBody>
      </p:sp>
      <p:sp>
        <p:nvSpPr>
          <p:cNvPr id="46" name="矢印: 右 45">
            <a:extLst>
              <a:ext uri="{FF2B5EF4-FFF2-40B4-BE49-F238E27FC236}">
                <a16:creationId xmlns:a16="http://schemas.microsoft.com/office/drawing/2014/main" id="{A60E88FA-8D7E-4860-8AD0-D3B9351365C2}"/>
              </a:ext>
            </a:extLst>
          </p:cNvPr>
          <p:cNvSpPr/>
          <p:nvPr/>
        </p:nvSpPr>
        <p:spPr bwMode="gray">
          <a:xfrm>
            <a:off x="2159000" y="2593322"/>
            <a:ext cx="493618" cy="207490"/>
          </a:xfrm>
          <a:prstGeom prst="rightArrow">
            <a:avLst>
              <a:gd name="adj1" fmla="val 87758"/>
              <a:gd name="adj2" fmla="val 39930"/>
            </a:avLst>
          </a:prstGeom>
          <a:solidFill>
            <a:schemeClr val="bg1">
              <a:lumMod val="65000"/>
            </a:schemeClr>
          </a:solidFill>
          <a:ln w="38100"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8" name="テキスト ボックス 47">
            <a:extLst>
              <a:ext uri="{FF2B5EF4-FFF2-40B4-BE49-F238E27FC236}">
                <a16:creationId xmlns:a16="http://schemas.microsoft.com/office/drawing/2014/main" id="{119870BA-E5EE-47E2-9F1B-F5A01DF94B9F}"/>
              </a:ext>
            </a:extLst>
          </p:cNvPr>
          <p:cNvSpPr txBox="1"/>
          <p:nvPr/>
        </p:nvSpPr>
        <p:spPr>
          <a:xfrm>
            <a:off x="1829959" y="3411791"/>
            <a:ext cx="1873470"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スニペットなどで未知の</a:t>
            </a:r>
            <a:r>
              <a:rPr kumimoji="0" lang="en-US" altLang="ja-JP" sz="1600" b="1" i="0" u="none" strike="noStrike" kern="0" cap="none" spc="0" normalizeH="0" baseline="0" noProof="0" dirty="0">
                <a:ln>
                  <a:noFill/>
                </a:ln>
                <a:effectLst/>
                <a:uLnTx/>
                <a:uFillTx/>
                <a:latin typeface="+mj-lt"/>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が混入するリスク有</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p:txBody>
      </p:sp>
      <p:sp>
        <p:nvSpPr>
          <p:cNvPr id="50" name="テキスト ボックス 49">
            <a:extLst>
              <a:ext uri="{FF2B5EF4-FFF2-40B4-BE49-F238E27FC236}">
                <a16:creationId xmlns:a16="http://schemas.microsoft.com/office/drawing/2014/main" id="{6D17DCCE-45F0-4635-9276-59F39F8E1F3C}"/>
              </a:ext>
            </a:extLst>
          </p:cNvPr>
          <p:cNvSpPr txBox="1"/>
          <p:nvPr/>
        </p:nvSpPr>
        <p:spPr>
          <a:xfrm>
            <a:off x="1747009" y="5298948"/>
            <a:ext cx="2212524"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をどのように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管理して良いか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2" name="テキスト ボックス 51">
            <a:extLst>
              <a:ext uri="{FF2B5EF4-FFF2-40B4-BE49-F238E27FC236}">
                <a16:creationId xmlns:a16="http://schemas.microsoft.com/office/drawing/2014/main" id="{FF77B8CF-CCDC-4F7A-A941-77BBC8972BB1}"/>
              </a:ext>
            </a:extLst>
          </p:cNvPr>
          <p:cNvSpPr txBox="1"/>
          <p:nvPr/>
        </p:nvSpPr>
        <p:spPr>
          <a:xfrm>
            <a:off x="5097332" y="5298948"/>
            <a:ext cx="1878253"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教育資料を</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アップデートするのが大変</a:t>
            </a:r>
          </a:p>
        </p:txBody>
      </p:sp>
      <p:sp>
        <p:nvSpPr>
          <p:cNvPr id="54" name="テキスト ボックス 53">
            <a:extLst>
              <a:ext uri="{FF2B5EF4-FFF2-40B4-BE49-F238E27FC236}">
                <a16:creationId xmlns:a16="http://schemas.microsoft.com/office/drawing/2014/main" id="{5FE9A414-C8DD-4FCD-B84F-8231AD9DCB41}"/>
              </a:ext>
            </a:extLst>
          </p:cNvPr>
          <p:cNvSpPr txBox="1"/>
          <p:nvPr/>
        </p:nvSpPr>
        <p:spPr>
          <a:xfrm>
            <a:off x="8132956" y="3398491"/>
            <a:ext cx="2322528"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製品にどんな</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が含まれてるか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6" name="テキスト ボックス 55">
            <a:extLst>
              <a:ext uri="{FF2B5EF4-FFF2-40B4-BE49-F238E27FC236}">
                <a16:creationId xmlns:a16="http://schemas.microsoft.com/office/drawing/2014/main" id="{2FB6E1CB-65EE-4EDB-8809-1F91D3B310E7}"/>
              </a:ext>
            </a:extLst>
          </p:cNvPr>
          <p:cNvSpPr txBox="1"/>
          <p:nvPr/>
        </p:nvSpPr>
        <p:spPr>
          <a:xfrm>
            <a:off x="8084359" y="5463160"/>
            <a:ext cx="2583010" cy="58477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全てのサプライヤに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教育することは困難</a:t>
            </a:r>
          </a:p>
        </p:txBody>
      </p:sp>
    </p:spTree>
    <p:extLst>
      <p:ext uri="{BB962C8B-B14F-4D97-AF65-F5344CB8AC3E}">
        <p14:creationId xmlns:p14="http://schemas.microsoft.com/office/powerpoint/2010/main" val="888760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プロジェクトの目的</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695574"/>
            <a:ext cx="5311024" cy="1733426"/>
          </a:xfrm>
        </p:spPr>
        <p:txBody>
          <a:bodyPr/>
          <a:lstStyle/>
          <a:p>
            <a:pPr marL="0" indent="0">
              <a:buNone/>
            </a:pPr>
            <a:r>
              <a:rPr kumimoji="1" lang="ja-JP" altLang="en-US" sz="2800" b="1" u="sng" dirty="0">
                <a:latin typeface="+mn-ea"/>
                <a:ea typeface="+mn-ea"/>
              </a:rPr>
              <a:t>役割 </a:t>
            </a:r>
            <a:r>
              <a:rPr kumimoji="1" lang="en-US" altLang="ja-JP" sz="2800" b="1" u="sng" dirty="0">
                <a:latin typeface="+mj-lt"/>
                <a:ea typeface="+mn-ea"/>
              </a:rPr>
              <a:t>(mission)</a:t>
            </a:r>
          </a:p>
          <a:p>
            <a:r>
              <a:rPr kumimoji="1" lang="en-US" altLang="ja-JP" sz="2400" b="1" dirty="0">
                <a:latin typeface="+mn-lt"/>
                <a:ea typeface="+mn-ea"/>
              </a:rPr>
              <a:t>OSS</a:t>
            </a:r>
            <a:r>
              <a:rPr kumimoji="1" lang="ja-JP" altLang="en-US" sz="2400" b="1" dirty="0">
                <a:latin typeface="+mn-ea"/>
                <a:ea typeface="+mn-ea"/>
              </a:rPr>
              <a:t>を含むソフトウェアを相互にやり取りする</a:t>
            </a:r>
            <a:r>
              <a:rPr kumimoji="1" lang="ja-JP" altLang="en-US" sz="2400" b="1" dirty="0">
                <a:solidFill>
                  <a:srgbClr val="FF0000"/>
                </a:solidFill>
                <a:latin typeface="+mn-ea"/>
                <a:ea typeface="+mn-ea"/>
              </a:rPr>
              <a:t>組織間における信頼構築に至る基準</a:t>
            </a:r>
            <a:r>
              <a:rPr kumimoji="1" lang="ja-JP" altLang="en-US" sz="2400" b="1" dirty="0">
                <a:latin typeface="+mn-ea"/>
                <a:ea typeface="+mn-ea"/>
              </a:rPr>
              <a:t>を提供する</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dirty="0"/>
              <a:t>29th July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9</a:t>
            </a:fld>
            <a:endParaRPr lang="ja-JP" altLang="en-US" dirty="0"/>
          </a:p>
        </p:txBody>
      </p:sp>
      <p:pic>
        <p:nvPicPr>
          <p:cNvPr id="42" name="図 41">
            <a:extLst>
              <a:ext uri="{FF2B5EF4-FFF2-40B4-BE49-F238E27FC236}">
                <a16:creationId xmlns:a16="http://schemas.microsoft.com/office/drawing/2014/main" id="{D923D589-EF09-4729-99E7-6D8AEC4BB503}"/>
              </a:ext>
            </a:extLst>
          </p:cNvPr>
          <p:cNvPicPr>
            <a:picLocks noChangeAspect="1"/>
          </p:cNvPicPr>
          <p:nvPr/>
        </p:nvPicPr>
        <p:blipFill>
          <a:blip r:embed="rId2"/>
          <a:stretch>
            <a:fillRect/>
          </a:stretch>
        </p:blipFill>
        <p:spPr>
          <a:xfrm>
            <a:off x="6677029" y="2589044"/>
            <a:ext cx="5061965" cy="2246602"/>
          </a:xfrm>
          <a:prstGeom prst="rect">
            <a:avLst/>
          </a:prstGeom>
        </p:spPr>
      </p:pic>
      <p:sp>
        <p:nvSpPr>
          <p:cNvPr id="45" name="正方形/長方形 44">
            <a:extLst>
              <a:ext uri="{FF2B5EF4-FFF2-40B4-BE49-F238E27FC236}">
                <a16:creationId xmlns:a16="http://schemas.microsoft.com/office/drawing/2014/main" id="{E60FA4E8-7615-46DE-9EE9-A5A726F887DA}"/>
              </a:ext>
            </a:extLst>
          </p:cNvPr>
          <p:cNvSpPr/>
          <p:nvPr/>
        </p:nvSpPr>
        <p:spPr bwMode="gray">
          <a:xfrm>
            <a:off x="6550084" y="2495773"/>
            <a:ext cx="5278404" cy="2523901"/>
          </a:xfrm>
          <a:prstGeom prst="rect">
            <a:avLst/>
          </a:prstGeom>
          <a:noFill/>
          <a:ln w="2857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7" name="テキスト プレースホルダー 2">
            <a:extLst>
              <a:ext uri="{FF2B5EF4-FFF2-40B4-BE49-F238E27FC236}">
                <a16:creationId xmlns:a16="http://schemas.microsoft.com/office/drawing/2014/main" id="{07E6D431-999B-48B0-9567-B17BB5B48C30}"/>
              </a:ext>
            </a:extLst>
          </p:cNvPr>
          <p:cNvSpPr txBox="1">
            <a:spLocks/>
          </p:cNvSpPr>
          <p:nvPr/>
        </p:nvSpPr>
        <p:spPr bwMode="gray">
          <a:xfrm>
            <a:off x="890269" y="3772571"/>
            <a:ext cx="5400518" cy="2101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目的 </a:t>
            </a:r>
            <a:r>
              <a:rPr lang="en-US" altLang="ja-JP" sz="2800" b="1" u="sng" kern="0" dirty="0">
                <a:latin typeface="+mj-lt"/>
                <a:ea typeface="+mn-ea"/>
              </a:rPr>
              <a:t>(vision)</a:t>
            </a:r>
          </a:p>
          <a:p>
            <a:r>
              <a:rPr lang="en-US" altLang="ja-JP" sz="2400" b="1" kern="0" dirty="0">
                <a:latin typeface="+mn-lt"/>
                <a:ea typeface="+mn-ea"/>
              </a:rPr>
              <a:t>OSS</a:t>
            </a:r>
            <a:r>
              <a:rPr lang="ja-JP" altLang="en-US" sz="2400" b="1" kern="0" dirty="0">
                <a:latin typeface="+mn-ea"/>
                <a:ea typeface="+mn-ea"/>
              </a:rPr>
              <a:t>が、信頼できる形式に整合した</a:t>
            </a:r>
            <a:r>
              <a:rPr lang="ja-JP" altLang="en-US" sz="2400" b="1" kern="0" dirty="0">
                <a:solidFill>
                  <a:srgbClr val="FF0000"/>
                </a:solidFill>
                <a:latin typeface="+mn-ea"/>
                <a:ea typeface="+mn-ea"/>
              </a:rPr>
              <a:t>コンプライアンス情報とともに流通するサプライチェーン</a:t>
            </a:r>
            <a:r>
              <a:rPr lang="ja-JP" altLang="en-US" sz="2400" b="1" kern="0" dirty="0">
                <a:latin typeface="+mn-ea"/>
                <a:ea typeface="+mn-ea"/>
              </a:rPr>
              <a:t>の実現</a:t>
            </a:r>
          </a:p>
          <a:p>
            <a:endParaRPr lang="ja-JP" altLang="en-US" sz="2400" b="1" kern="0" dirty="0">
              <a:latin typeface="+mn-ea"/>
              <a:ea typeface="+mn-ea"/>
            </a:endParaRPr>
          </a:p>
        </p:txBody>
      </p:sp>
    </p:spTree>
    <p:extLst>
      <p:ext uri="{BB962C8B-B14F-4D97-AF65-F5344CB8AC3E}">
        <p14:creationId xmlns:p14="http://schemas.microsoft.com/office/powerpoint/2010/main" val="4552436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_Tool_7_JA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ユーザー定義 3">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sz="1600" b="0" i="0" u="none" strike="noStrike" cap="none" normalizeH="0" baseline="0" dirty="0" smtClean="0">
            <a:ln>
              <a:noFill/>
            </a:ln>
            <a:effectLst/>
            <a:latin typeface="Arial" charset="0"/>
            <a:ea typeface="ＭＳ Ｐゴシック"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600" b="0" i="0" u="none" strike="noStrike" cap="none" normalizeH="0" baseline="0" smtClean="0">
            <a:ln>
              <a:noFill/>
            </a:ln>
            <a:solidFill>
              <a:srgbClr val="000000"/>
            </a:solidFill>
            <a:effectLst/>
            <a:latin typeface="Arial" charset="0"/>
            <a:ea typeface="ＭＳ Ｐゴシック" pitchFamily="50" charset="-128"/>
          </a:defRPr>
        </a:defPPr>
      </a:lstStyle>
    </a:lnDef>
  </a:objectDefaults>
  <a:extraClrSchemeLst>
    <a:extraClrScheme>
      <a:clrScheme name="F_Tool_6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8_OpenChain_横長.potx" id="{732C8002-150E-4509-BEBA-F4B5A9E39982}" vid="{7884A530-724E-4528-AA47-2EDCB38006C2}"/>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2384</Words>
  <Application>Microsoft Office PowerPoint</Application>
  <PresentationFormat>ワイド画面</PresentationFormat>
  <Paragraphs>472</Paragraphs>
  <Slides>28</Slides>
  <Notes>13</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28</vt:i4>
      </vt:variant>
    </vt:vector>
  </HeadingPairs>
  <TitlesOfParts>
    <vt:vector size="37" baseType="lpstr">
      <vt:lpstr>BIZ UDPゴシック</vt:lpstr>
      <vt:lpstr>Meiryo UI</vt:lpstr>
      <vt:lpstr>游ゴシック</vt:lpstr>
      <vt:lpstr>Arial</vt:lpstr>
      <vt:lpstr>Segoe UI</vt:lpstr>
      <vt:lpstr>Segoe UI Light</vt:lpstr>
      <vt:lpstr>Wingdings</vt:lpstr>
      <vt:lpstr>Office テーマ</vt:lpstr>
      <vt:lpstr>F_Tool_7_JA_R</vt:lpstr>
      <vt:lpstr>OpenChainプロジェクト紹介</vt:lpstr>
      <vt:lpstr>目次</vt:lpstr>
      <vt:lpstr>PowerPoint プレゼンテーション</vt:lpstr>
      <vt:lpstr>OpenChainプロジェクト</vt:lpstr>
      <vt:lpstr>さまざまなLFプロジェクト</vt:lpstr>
      <vt:lpstr>オープンソースライセンス■とコンプライアンス■</vt:lpstr>
      <vt:lpstr>OSSライセンスに伴うリスク</vt:lpstr>
      <vt:lpstr>サプライチェーンにおけるOSSのライセンスリスク</vt:lpstr>
      <vt:lpstr>OpenChainプロジェクトの目的</vt:lpstr>
      <vt:lpstr>OpenChainプロジェクトの3つの柱</vt:lpstr>
      <vt:lpstr>適合のための認証</vt:lpstr>
      <vt:lpstr>OpenChain Spec. 2.1 &gt;&gt; ISO/IEC 5230:2020</vt:lpstr>
      <vt:lpstr>OpenChain Spec. 2.1 &gt;&gt; ISO/IEC 5230:2020</vt:lpstr>
      <vt:lpstr>OpenChain Spec. 2.1 &gt;&gt; ISO/IEC 5230:2020</vt:lpstr>
      <vt:lpstr>OpenChain Spec. 2.1 &gt;&gt; ISO/IEC 5230:2020</vt:lpstr>
      <vt:lpstr>活動体制</vt:lpstr>
      <vt:lpstr>プロジェクトのメンバー資格</vt:lpstr>
      <vt:lpstr>サポート体制</vt:lpstr>
      <vt:lpstr>最近の主な活動</vt:lpstr>
      <vt:lpstr>PowerPoint プレゼンテーション</vt:lpstr>
      <vt:lpstr>OpenChain Japan Work Group 設立前夜</vt:lpstr>
      <vt:lpstr>OpenChain Japan Work Group 設立</vt:lpstr>
      <vt:lpstr>【参考】各国でのコミュニティ活動</vt:lpstr>
      <vt:lpstr>サブグループ(SG)</vt:lpstr>
      <vt:lpstr>全体会合</vt:lpstr>
      <vt:lpstr>全体会合</vt:lpstr>
      <vt:lpstr>OpenChain Japan WG Web Page, ML &amp; Slack</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2021-07-29T02:37:23Z</dcterms:created>
  <dcterms:modified xsi:type="dcterms:W3CDTF">2022-07-25T02:05:41Z</dcterms:modified>
</cp:coreProperties>
</file>